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300" r:id="rId3"/>
    <p:sldId id="296" r:id="rId4"/>
    <p:sldId id="370" r:id="rId5"/>
    <p:sldId id="309" r:id="rId6"/>
    <p:sldId id="371" r:id="rId7"/>
    <p:sldId id="373" r:id="rId8"/>
    <p:sldId id="374" r:id="rId9"/>
    <p:sldId id="372" r:id="rId10"/>
    <p:sldId id="377" r:id="rId11"/>
    <p:sldId id="379" r:id="rId12"/>
    <p:sldId id="381" r:id="rId13"/>
    <p:sldId id="383" r:id="rId14"/>
    <p:sldId id="384" r:id="rId15"/>
    <p:sldId id="382" r:id="rId16"/>
    <p:sldId id="386" r:id="rId17"/>
    <p:sldId id="385" r:id="rId18"/>
    <p:sldId id="387" r:id="rId19"/>
    <p:sldId id="388" r:id="rId20"/>
    <p:sldId id="389" r:id="rId21"/>
    <p:sldId id="390" r:id="rId22"/>
    <p:sldId id="396" r:id="rId23"/>
    <p:sldId id="391" r:id="rId24"/>
    <p:sldId id="393" r:id="rId25"/>
    <p:sldId id="392" r:id="rId26"/>
    <p:sldId id="394" r:id="rId27"/>
    <p:sldId id="395" r:id="rId28"/>
    <p:sldId id="399" r:id="rId29"/>
    <p:sldId id="397" r:id="rId30"/>
    <p:sldId id="398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1EC"/>
          </a:solidFill>
        </a:fill>
      </a:tcStyle>
    </a:wholeTbl>
    <a:band2H>
      <a:tcTxStyle/>
      <a:tcStyle>
        <a:tcBdr/>
        <a:fill>
          <a:solidFill>
            <a:srgbClr val="E7EAF5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ECC"/>
          </a:solidFill>
        </a:fill>
      </a:tcStyle>
    </a:wholeTbl>
    <a:band2H>
      <a:tcTxStyle/>
      <a:tcStyle>
        <a:tcBdr/>
        <a:fill>
          <a:solidFill>
            <a:srgbClr val="EFF7E7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/>
    <p:restoredTop sz="94485"/>
  </p:normalViewPr>
  <p:slideViewPr>
    <p:cSldViewPr snapToGrid="0" snapToObjects="1">
      <p:cViewPr varScale="1">
        <p:scale>
          <a:sx n="111" d="100"/>
          <a:sy n="111" d="100"/>
        </p:scale>
        <p:origin x="4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PingFang SC Regular"/>
      </a:defRPr>
    </a:lvl1pPr>
    <a:lvl2pPr indent="228600" latinLnBrk="0">
      <a:defRPr sz="1200">
        <a:latin typeface="+mn-lt"/>
        <a:ea typeface="+mn-ea"/>
        <a:cs typeface="+mn-cs"/>
        <a:sym typeface="PingFang SC Regular"/>
      </a:defRPr>
    </a:lvl2pPr>
    <a:lvl3pPr indent="457200" latinLnBrk="0">
      <a:defRPr sz="1200">
        <a:latin typeface="+mn-lt"/>
        <a:ea typeface="+mn-ea"/>
        <a:cs typeface="+mn-cs"/>
        <a:sym typeface="PingFang SC Regular"/>
      </a:defRPr>
    </a:lvl3pPr>
    <a:lvl4pPr indent="685800" latinLnBrk="0">
      <a:defRPr sz="1200">
        <a:latin typeface="+mn-lt"/>
        <a:ea typeface="+mn-ea"/>
        <a:cs typeface="+mn-cs"/>
        <a:sym typeface="PingFang SC Regular"/>
      </a:defRPr>
    </a:lvl4pPr>
    <a:lvl5pPr indent="914400" latinLnBrk="0">
      <a:defRPr sz="1200">
        <a:latin typeface="+mn-lt"/>
        <a:ea typeface="+mn-ea"/>
        <a:cs typeface="+mn-cs"/>
        <a:sym typeface="PingFang SC Regular"/>
      </a:defRPr>
    </a:lvl5pPr>
    <a:lvl6pPr indent="1143000" latinLnBrk="0">
      <a:defRPr sz="1200">
        <a:latin typeface="+mn-lt"/>
        <a:ea typeface="+mn-ea"/>
        <a:cs typeface="+mn-cs"/>
        <a:sym typeface="PingFang SC Regular"/>
      </a:defRPr>
    </a:lvl6pPr>
    <a:lvl7pPr indent="1371600" latinLnBrk="0">
      <a:defRPr sz="1200">
        <a:latin typeface="+mn-lt"/>
        <a:ea typeface="+mn-ea"/>
        <a:cs typeface="+mn-cs"/>
        <a:sym typeface="PingFang SC Regular"/>
      </a:defRPr>
    </a:lvl7pPr>
    <a:lvl8pPr indent="1600200" latinLnBrk="0">
      <a:defRPr sz="1200">
        <a:latin typeface="+mn-lt"/>
        <a:ea typeface="+mn-ea"/>
        <a:cs typeface="+mn-cs"/>
        <a:sym typeface="PingFang SC Regular"/>
      </a:defRPr>
    </a:lvl8pPr>
    <a:lvl9pPr indent="1828800" latinLnBrk="0">
      <a:defRPr sz="1200">
        <a:latin typeface="+mn-lt"/>
        <a:ea typeface="+mn-ea"/>
        <a:cs typeface="+mn-cs"/>
        <a:sym typeface="PingFang SC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43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图片占位符 8"/>
          <p:cNvSpPr>
            <a:spLocks noGrp="1"/>
          </p:cNvSpPr>
          <p:nvPr>
            <p:ph type="pic" sz="quarter" idx="21"/>
          </p:nvPr>
        </p:nvSpPr>
        <p:spPr>
          <a:xfrm>
            <a:off x="5514392" y="1483573"/>
            <a:ext cx="6677608" cy="21973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图片占位符 10"/>
          <p:cNvSpPr>
            <a:spLocks noGrp="1"/>
          </p:cNvSpPr>
          <p:nvPr>
            <p:ph type="pic" sz="quarter" idx="22"/>
          </p:nvPr>
        </p:nvSpPr>
        <p:spPr>
          <a:xfrm>
            <a:off x="5514392" y="3928193"/>
            <a:ext cx="6677608" cy="21973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39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B701B97-3310-024D-84F2-0DE12E0D1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334814"/>
            <a:ext cx="10877549" cy="4842149"/>
          </a:xfrm>
        </p:spPr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48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图片占位符 6"/>
          <p:cNvSpPr>
            <a:spLocks noGrp="1"/>
          </p:cNvSpPr>
          <p:nvPr>
            <p:ph type="pic" sz="quarter" idx="21"/>
          </p:nvPr>
        </p:nvSpPr>
        <p:spPr>
          <a:xfrm>
            <a:off x="4907915" y="1490537"/>
            <a:ext cx="2376171" cy="2376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" name="弧形 7"/>
          <p:cNvSpPr/>
          <p:nvPr/>
        </p:nvSpPr>
        <p:spPr>
          <a:xfrm flipV="1">
            <a:off x="4615017" y="2678624"/>
            <a:ext cx="2961969" cy="1480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</a:path>
            </a:pathLst>
          </a:cu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56" name="组合 8"/>
          <p:cNvGrpSpPr/>
          <p:nvPr/>
        </p:nvGrpSpPr>
        <p:grpSpPr>
          <a:xfrm>
            <a:off x="4489074" y="2579204"/>
            <a:ext cx="3213853" cy="1709557"/>
            <a:chOff x="0" y="0"/>
            <a:chExt cx="3213852" cy="1709555"/>
          </a:xfrm>
        </p:grpSpPr>
        <p:sp>
          <p:nvSpPr>
            <p:cNvPr id="51" name="椭圆 10"/>
            <p:cNvSpPr/>
            <p:nvPr/>
          </p:nvSpPr>
          <p:spPr>
            <a:xfrm>
              <a:off x="-1" y="-1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" name="椭圆 11"/>
            <p:cNvSpPr/>
            <p:nvPr/>
          </p:nvSpPr>
          <p:spPr>
            <a:xfrm>
              <a:off x="3008594" y="-1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" name="椭圆 12"/>
            <p:cNvSpPr/>
            <p:nvPr/>
          </p:nvSpPr>
          <p:spPr>
            <a:xfrm>
              <a:off x="2567997" y="1063699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椭圆 13"/>
            <p:cNvSpPr/>
            <p:nvPr/>
          </p:nvSpPr>
          <p:spPr>
            <a:xfrm>
              <a:off x="1504297" y="1504297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" name="椭圆 14"/>
            <p:cNvSpPr/>
            <p:nvPr/>
          </p:nvSpPr>
          <p:spPr>
            <a:xfrm>
              <a:off x="440597" y="1063699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65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图片占位符 27"/>
          <p:cNvSpPr>
            <a:spLocks noGrp="1"/>
          </p:cNvSpPr>
          <p:nvPr>
            <p:ph type="pic" idx="21"/>
          </p:nvPr>
        </p:nvSpPr>
        <p:spPr>
          <a:xfrm>
            <a:off x="1638300" y="0"/>
            <a:ext cx="105537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75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图片占位符 15"/>
          <p:cNvSpPr>
            <a:spLocks noGrp="1"/>
          </p:cNvSpPr>
          <p:nvPr>
            <p:ph type="pic" sz="quarter" idx="21"/>
          </p:nvPr>
        </p:nvSpPr>
        <p:spPr>
          <a:xfrm>
            <a:off x="-4763" y="4259262"/>
            <a:ext cx="3051176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7" name="图片占位符 16"/>
          <p:cNvSpPr>
            <a:spLocks noGrp="1"/>
          </p:cNvSpPr>
          <p:nvPr>
            <p:ph type="pic" sz="quarter" idx="22"/>
          </p:nvPr>
        </p:nvSpPr>
        <p:spPr>
          <a:xfrm>
            <a:off x="3046413" y="4259262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8" name="图片占位符 17"/>
          <p:cNvSpPr>
            <a:spLocks noGrp="1"/>
          </p:cNvSpPr>
          <p:nvPr>
            <p:ph type="pic" sz="quarter" idx="23"/>
          </p:nvPr>
        </p:nvSpPr>
        <p:spPr>
          <a:xfrm>
            <a:off x="6096001" y="4259262"/>
            <a:ext cx="3051176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图片占位符 18"/>
          <p:cNvSpPr>
            <a:spLocks noGrp="1"/>
          </p:cNvSpPr>
          <p:nvPr>
            <p:ph type="pic" sz="quarter" idx="24"/>
          </p:nvPr>
        </p:nvSpPr>
        <p:spPr>
          <a:xfrm>
            <a:off x="9147175" y="4259262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图片占位符 14"/>
          <p:cNvSpPr>
            <a:spLocks noGrp="1"/>
          </p:cNvSpPr>
          <p:nvPr>
            <p:ph type="pic" sz="quarter" idx="25"/>
          </p:nvPr>
        </p:nvSpPr>
        <p:spPr>
          <a:xfrm>
            <a:off x="9147175" y="1655763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89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矩形 4"/>
          <p:cNvSpPr/>
          <p:nvPr/>
        </p:nvSpPr>
        <p:spPr>
          <a:xfrm>
            <a:off x="4367212" y="1665288"/>
            <a:ext cx="7824787" cy="463391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图片占位符 17"/>
          <p:cNvSpPr>
            <a:spLocks noGrp="1"/>
          </p:cNvSpPr>
          <p:nvPr>
            <p:ph type="pic" sz="quarter" idx="21"/>
          </p:nvPr>
        </p:nvSpPr>
        <p:spPr>
          <a:xfrm>
            <a:off x="4799805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" name="图片占位符 18"/>
          <p:cNvSpPr>
            <a:spLocks noGrp="1"/>
          </p:cNvSpPr>
          <p:nvPr>
            <p:ph type="pic" sz="quarter" idx="22"/>
          </p:nvPr>
        </p:nvSpPr>
        <p:spPr>
          <a:xfrm>
            <a:off x="7206456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" name="图片占位符 19"/>
          <p:cNvSpPr>
            <a:spLocks noGrp="1"/>
          </p:cNvSpPr>
          <p:nvPr>
            <p:ph type="pic" sz="quarter" idx="23"/>
          </p:nvPr>
        </p:nvSpPr>
        <p:spPr>
          <a:xfrm>
            <a:off x="9613106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4" name="图片占位符 22"/>
          <p:cNvSpPr>
            <a:spLocks noGrp="1"/>
          </p:cNvSpPr>
          <p:nvPr>
            <p:ph type="pic" sz="quarter" idx="24"/>
          </p:nvPr>
        </p:nvSpPr>
        <p:spPr>
          <a:xfrm>
            <a:off x="9613106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图片占位符 21"/>
          <p:cNvSpPr>
            <a:spLocks noGrp="1"/>
          </p:cNvSpPr>
          <p:nvPr>
            <p:ph type="pic" sz="quarter" idx="25"/>
          </p:nvPr>
        </p:nvSpPr>
        <p:spPr>
          <a:xfrm>
            <a:off x="7206456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6" name="图片占位符 20"/>
          <p:cNvSpPr>
            <a:spLocks noGrp="1"/>
          </p:cNvSpPr>
          <p:nvPr>
            <p:ph type="pic" sz="quarter" idx="26"/>
          </p:nvPr>
        </p:nvSpPr>
        <p:spPr>
          <a:xfrm>
            <a:off x="4799805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 7"/>
          <p:cNvSpPr/>
          <p:nvPr/>
        </p:nvSpPr>
        <p:spPr>
          <a:xfrm>
            <a:off x="7348538" y="0"/>
            <a:ext cx="4843463" cy="685800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06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图片占位符 6"/>
          <p:cNvSpPr>
            <a:spLocks noGrp="1"/>
          </p:cNvSpPr>
          <p:nvPr>
            <p:ph type="pic" sz="half" idx="21"/>
          </p:nvPr>
        </p:nvSpPr>
        <p:spPr>
          <a:xfrm>
            <a:off x="4843464" y="0"/>
            <a:ext cx="250507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16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矩形 4"/>
          <p:cNvSpPr/>
          <p:nvPr/>
        </p:nvSpPr>
        <p:spPr>
          <a:xfrm>
            <a:off x="0" y="4305300"/>
            <a:ext cx="12192000" cy="2552700"/>
          </a:xfrm>
          <a:prstGeom prst="rect">
            <a:avLst/>
          </a:prstGeom>
          <a:solidFill>
            <a:srgbClr val="479D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00" y="1397461"/>
            <a:ext cx="6633600" cy="406307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图片占位符 8"/>
          <p:cNvSpPr>
            <a:spLocks noGrp="1"/>
          </p:cNvSpPr>
          <p:nvPr>
            <p:ph type="pic" sz="quarter" idx="21"/>
          </p:nvPr>
        </p:nvSpPr>
        <p:spPr>
          <a:xfrm>
            <a:off x="3860800" y="1968500"/>
            <a:ext cx="4470400" cy="28067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矩形 11"/>
          <p:cNvSpPr/>
          <p:nvPr/>
        </p:nvSpPr>
        <p:spPr>
          <a:xfrm>
            <a:off x="762000" y="3768957"/>
            <a:ext cx="4914914" cy="251754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任意多边形: 形状 12"/>
          <p:cNvSpPr/>
          <p:nvPr/>
        </p:nvSpPr>
        <p:spPr>
          <a:xfrm>
            <a:off x="997093" y="3153749"/>
            <a:ext cx="1439947" cy="143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  <a:moveTo>
                  <a:pt x="10800" y="1174"/>
                </a:moveTo>
                <a:cubicBezTo>
                  <a:pt x="5484" y="1174"/>
                  <a:pt x="1174" y="5484"/>
                  <a:pt x="1174" y="10800"/>
                </a:cubicBezTo>
                <a:cubicBezTo>
                  <a:pt x="1174" y="16116"/>
                  <a:pt x="5484" y="20426"/>
                  <a:pt x="10800" y="20426"/>
                </a:cubicBezTo>
                <a:cubicBezTo>
                  <a:pt x="16116" y="20426"/>
                  <a:pt x="20426" y="16116"/>
                  <a:pt x="20426" y="10800"/>
                </a:cubicBezTo>
                <a:cubicBezTo>
                  <a:pt x="20426" y="5484"/>
                  <a:pt x="16116" y="1174"/>
                  <a:pt x="10800" y="117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矩形 13"/>
          <p:cNvSpPr/>
          <p:nvPr/>
        </p:nvSpPr>
        <p:spPr>
          <a:xfrm>
            <a:off x="6502400" y="3768957"/>
            <a:ext cx="4914914" cy="251754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任意多边形: 形状 14"/>
          <p:cNvSpPr/>
          <p:nvPr/>
        </p:nvSpPr>
        <p:spPr>
          <a:xfrm>
            <a:off x="6737494" y="3153749"/>
            <a:ext cx="1439946" cy="143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  <a:moveTo>
                  <a:pt x="10800" y="1174"/>
                </a:moveTo>
                <a:cubicBezTo>
                  <a:pt x="5484" y="1174"/>
                  <a:pt x="1174" y="5484"/>
                  <a:pt x="1174" y="10800"/>
                </a:cubicBezTo>
                <a:cubicBezTo>
                  <a:pt x="1174" y="16116"/>
                  <a:pt x="5484" y="20426"/>
                  <a:pt x="10800" y="20426"/>
                </a:cubicBezTo>
                <a:cubicBezTo>
                  <a:pt x="16116" y="20426"/>
                  <a:pt x="20426" y="16116"/>
                  <a:pt x="20426" y="10800"/>
                </a:cubicBezTo>
                <a:cubicBezTo>
                  <a:pt x="20426" y="5484"/>
                  <a:pt x="16116" y="1174"/>
                  <a:pt x="10800" y="117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32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图片占位符 8"/>
          <p:cNvSpPr>
            <a:spLocks noGrp="1"/>
          </p:cNvSpPr>
          <p:nvPr>
            <p:ph type="pic" sz="quarter" idx="21"/>
          </p:nvPr>
        </p:nvSpPr>
        <p:spPr>
          <a:xfrm>
            <a:off x="1075352" y="3232008"/>
            <a:ext cx="1283430" cy="12834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4" name="图片占位符 10"/>
          <p:cNvSpPr>
            <a:spLocks noGrp="1"/>
          </p:cNvSpPr>
          <p:nvPr>
            <p:ph type="pic" sz="quarter" idx="22"/>
          </p:nvPr>
        </p:nvSpPr>
        <p:spPr>
          <a:xfrm>
            <a:off x="6815752" y="3232008"/>
            <a:ext cx="1283430" cy="12834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5587053" y="0"/>
            <a:ext cx="660494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4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5648" y="0"/>
                </a:lnTo>
                <a:close/>
              </a:path>
            </a:pathLst>
          </a:cu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矩形 2"/>
          <p:cNvSpPr/>
          <p:nvPr/>
        </p:nvSpPr>
        <p:spPr>
          <a:xfrm>
            <a:off x="325701" y="431800"/>
            <a:ext cx="11540598" cy="599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标题文本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组合 14"/>
          <p:cNvSpPr txBox="1"/>
          <p:nvPr/>
        </p:nvSpPr>
        <p:spPr>
          <a:xfrm>
            <a:off x="321308" y="960699"/>
            <a:ext cx="11540597" cy="300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5400" spc="3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altLang="zh-CN" sz="3200" b="1" dirty="0">
                <a:latin typeface="Times" pitchFamily="2" charset="0"/>
              </a:rPr>
              <a:t>Revisiting Large Language Model in</a:t>
            </a:r>
            <a:r>
              <a:rPr lang="zh-CN" altLang="en-US" sz="3200" b="1" dirty="0">
                <a:latin typeface="Times" pitchFamily="2" charset="0"/>
              </a:rPr>
              <a:t> </a:t>
            </a:r>
            <a:r>
              <a:rPr lang="en-US" altLang="zh-CN" sz="3200" b="1" dirty="0">
                <a:latin typeface="Times" pitchFamily="2" charset="0"/>
              </a:rPr>
              <a:t>NLP Research and Application </a:t>
            </a:r>
          </a:p>
        </p:txBody>
      </p:sp>
      <p:sp>
        <p:nvSpPr>
          <p:cNvPr id="4" name="2021年8月16号">
            <a:extLst>
              <a:ext uri="{FF2B5EF4-FFF2-40B4-BE49-F238E27FC236}">
                <a16:creationId xmlns:a16="http://schemas.microsoft.com/office/drawing/2014/main" id="{76AD0AF4-41EA-6A59-DFF7-BBBB8C281604}"/>
              </a:ext>
            </a:extLst>
          </p:cNvPr>
          <p:cNvSpPr txBox="1"/>
          <p:nvPr/>
        </p:nvSpPr>
        <p:spPr>
          <a:xfrm>
            <a:off x="4687280" y="4247908"/>
            <a:ext cx="2623473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王嘉宁</a:t>
            </a:r>
            <a:endParaRPr lang="en-US" altLang="zh-CN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2023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03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23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38CC71-A200-0FD8-E6B2-BD681B867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29230" r="5387" b="29538"/>
          <a:stretch/>
        </p:blipFill>
        <p:spPr bwMode="auto">
          <a:xfrm>
            <a:off x="6812014" y="5522984"/>
            <a:ext cx="3950632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华东师范大学数据科学与工程学院">
            <a:extLst>
              <a:ext uri="{FF2B5EF4-FFF2-40B4-BE49-F238E27FC236}">
                <a16:creationId xmlns:a16="http://schemas.microsoft.com/office/drawing/2014/main" id="{2B7750AF-22EA-AE6E-09C4-30537945F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2170" r="10069" b="13395"/>
          <a:stretch/>
        </p:blipFill>
        <p:spPr bwMode="auto">
          <a:xfrm>
            <a:off x="10870943" y="5522983"/>
            <a:ext cx="846394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指令学习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963A4B-A81D-1BD0-2385-49760B1E3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4"/>
          <a:stretch/>
        </p:blipFill>
        <p:spPr bwMode="auto">
          <a:xfrm>
            <a:off x="1115121" y="1203883"/>
            <a:ext cx="4741730" cy="433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0B0C38A-6E90-831D-13EC-292EA8551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 bwMode="auto">
          <a:xfrm>
            <a:off x="7290811" y="167698"/>
            <a:ext cx="4364377" cy="6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78C709-DD08-FE07-0DF9-F96B714C39FA}"/>
              </a:ext>
            </a:extLst>
          </p:cNvPr>
          <p:cNvSpPr txBox="1"/>
          <p:nvPr/>
        </p:nvSpPr>
        <p:spPr>
          <a:xfrm>
            <a:off x="370847" y="5626452"/>
            <a:ext cx="79983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的本质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2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：是一种对任务的指令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输入层添加任务相关的可训练参数，作为一种提示；</a:t>
            </a:r>
            <a:endParaRPr kumimoji="0" lang="en-US" altLang="zh-CN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模型训练时只需要对提示进行梯度更新，其余参数冻结；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在对最终结果影响尽可能小的前提下，大大降低</a:t>
            </a:r>
            <a:r>
              <a:rPr kumimoji="0" lang="zh-CN" alt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训练的时间和空间复杂度；</a:t>
            </a:r>
          </a:p>
        </p:txBody>
      </p:sp>
    </p:spTree>
    <p:extLst>
      <p:ext uri="{BB962C8B-B14F-4D97-AF65-F5344CB8AC3E}">
        <p14:creationId xmlns:p14="http://schemas.microsoft.com/office/powerpoint/2010/main" val="29643104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1938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预训练任务的复用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78C709-DD08-FE07-0DF9-F96B714C39FA}"/>
              </a:ext>
            </a:extLst>
          </p:cNvPr>
          <p:cNvSpPr txBox="1"/>
          <p:nvPr/>
        </p:nvSpPr>
        <p:spPr>
          <a:xfrm>
            <a:off x="370847" y="5626452"/>
            <a:ext cx="776750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的本质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3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：是一种对预训练任务的复用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输入层添加任务相关的可训练参数，作为一种提示；</a:t>
            </a:r>
            <a:endParaRPr kumimoji="0" lang="en-US" altLang="zh-CN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模型训练时只需要对提示进行梯度更新，其余参数冻结；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在对最终结果影响尽可能小的前提下，大大降低</a:t>
            </a:r>
            <a:r>
              <a:rPr kumimoji="0" lang="zh-CN" alt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训练的时间和空间复杂度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4C0C22A-03F9-C89D-F442-DC7D7AEE5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12345"/>
          <a:stretch/>
        </p:blipFill>
        <p:spPr bwMode="auto">
          <a:xfrm>
            <a:off x="261911" y="1471114"/>
            <a:ext cx="4558338" cy="35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DB101C-AB15-F255-3A3F-05065080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75" y="899950"/>
            <a:ext cx="6914795" cy="2211740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F594B838-346E-03B4-1072-2D37323D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51" y="3543503"/>
            <a:ext cx="5933991" cy="24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C555036-2274-CE47-A344-BD11D4FFC890}"/>
              </a:ext>
            </a:extLst>
          </p:cNvPr>
          <p:cNvSpPr txBox="1"/>
          <p:nvPr/>
        </p:nvSpPr>
        <p:spPr>
          <a:xfrm>
            <a:off x="1802417" y="510494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万物皆可生成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DA1021-EF95-3A0C-86D3-72E2363E2EA2}"/>
              </a:ext>
            </a:extLst>
          </p:cNvPr>
          <p:cNvSpPr txBox="1"/>
          <p:nvPr/>
        </p:nvSpPr>
        <p:spPr>
          <a:xfrm>
            <a:off x="7843209" y="3059620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万物皆可抽取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94A9326-D5A4-598D-39E1-E76BA800281E}"/>
              </a:ext>
            </a:extLst>
          </p:cNvPr>
          <p:cNvSpPr txBox="1"/>
          <p:nvPr/>
        </p:nvSpPr>
        <p:spPr>
          <a:xfrm>
            <a:off x="8268565" y="5936170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万物皆可推断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38AFE04-83D3-98D0-A911-9909582F7C30}"/>
              </a:ext>
            </a:extLst>
          </p:cNvPr>
          <p:cNvSpPr txBox="1">
            <a:spLocks/>
          </p:cNvSpPr>
          <p:nvPr/>
        </p:nvSpPr>
        <p:spPr>
          <a:xfrm>
            <a:off x="840204" y="402978"/>
            <a:ext cx="5016647" cy="43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9pPr>
          </a:lstStyle>
          <a:p>
            <a:pPr hangingPunct="1"/>
            <a:r>
              <a:rPr kumimoji="1" lang="en-US" altLang="zh-CN" sz="2400" b="1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>
                <a:latin typeface="Times" pitchFamily="2" charset="0"/>
              </a:rPr>
              <a:t>面向大语言模型的</a:t>
            </a:r>
            <a:r>
              <a:rPr kumimoji="1" lang="en-US" altLang="zh-CN" sz="2400">
                <a:latin typeface="Times" pitchFamily="2" charset="0"/>
              </a:rPr>
              <a:t>Prompt</a:t>
            </a:r>
            <a:r>
              <a:rPr kumimoji="1" lang="zh-CN" altLang="en-US" sz="240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960824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2611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81D0BB3-72FB-66B5-3D29-967729878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6"/>
          <a:stretch/>
        </p:blipFill>
        <p:spPr bwMode="auto">
          <a:xfrm>
            <a:off x="251289" y="1635458"/>
            <a:ext cx="5700217" cy="23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357C251-72C1-76FA-62BF-BE09C651ED5D}"/>
              </a:ext>
            </a:extLst>
          </p:cNvPr>
          <p:cNvSpPr txBox="1"/>
          <p:nvPr/>
        </p:nvSpPr>
        <p:spPr>
          <a:xfrm>
            <a:off x="6096000" y="1398520"/>
            <a:ext cx="5942946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什么是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Learning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ICL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）？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ICL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提供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few-shot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exemplers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作为任务的一种提示；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ICL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是一种模拟人类学习的元学习过程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只给少量例子，模型即可知道如何回答问题；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ICL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通过免参数更新的方式教会模型如何回答问题；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6824DB-984C-2577-CF27-DCFE2C6C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26" y="4110126"/>
            <a:ext cx="10357513" cy="23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53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2611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357C251-72C1-76FA-62BF-BE09C651ED5D}"/>
              </a:ext>
            </a:extLst>
          </p:cNvPr>
          <p:cNvSpPr txBox="1"/>
          <p:nvPr/>
        </p:nvSpPr>
        <p:spPr>
          <a:xfrm>
            <a:off x="377054" y="1703697"/>
            <a:ext cx="5016647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Learning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的影响因素有哪些？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Example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Exempler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）的选择；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Example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Exempler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）的顺序；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Example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Exempler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）的分布；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Instruction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模板；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6378DF-C084-F3FB-2918-3ACB61EB12F9}"/>
              </a:ext>
            </a:extLst>
          </p:cNvPr>
          <p:cNvSpPr txBox="1"/>
          <p:nvPr/>
        </p:nvSpPr>
        <p:spPr>
          <a:xfrm>
            <a:off x="6073530" y="1703696"/>
            <a:ext cx="5741416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Learning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的哪些提升方法？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挑选合适的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Exempler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挑选合适的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Order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挑选合适的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（例如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Chain-of-Thought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将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ICL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目标应用在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Fine-tuning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上；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857391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2611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72EDED-D00A-63B2-240E-E224E8B2C570}"/>
              </a:ext>
            </a:extLst>
          </p:cNvPr>
          <p:cNvSpPr txBox="1"/>
          <p:nvPr/>
        </p:nvSpPr>
        <p:spPr>
          <a:xfrm>
            <a:off x="308142" y="1450792"/>
            <a:ext cx="599794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/>
            <a:r>
              <a:rPr lang="en" altLang="zh-CN" b="1" dirty="0">
                <a:effectLst/>
              </a:rPr>
              <a:t>In-Context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Example</a:t>
            </a:r>
            <a:r>
              <a:rPr lang="zh-CN" altLang="en-US" b="1" dirty="0">
                <a:effectLst/>
              </a:rPr>
              <a:t>里的</a:t>
            </a:r>
            <a:r>
              <a:rPr lang="en-US" altLang="zh-CN" b="1" dirty="0">
                <a:effectLst/>
              </a:rPr>
              <a:t>Input</a:t>
            </a:r>
            <a:r>
              <a:rPr lang="zh-CN" altLang="en-US" b="1" dirty="0">
                <a:effectLst/>
              </a:rPr>
              <a:t>和</a:t>
            </a:r>
            <a:r>
              <a:rPr lang="en-US" altLang="zh-CN" b="1" dirty="0">
                <a:effectLst/>
              </a:rPr>
              <a:t>Output</a:t>
            </a:r>
            <a:r>
              <a:rPr lang="zh-CN" altLang="en-US" b="1" dirty="0">
                <a:effectLst/>
              </a:rPr>
              <a:t>是否存在影响？</a:t>
            </a:r>
            <a:endParaRPr lang="en-US" altLang="zh-CN" b="1" dirty="0">
              <a:effectLst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4837FE64-692C-54CE-0596-A7DD42F1B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4"/>
          <a:stretch/>
        </p:blipFill>
        <p:spPr bwMode="auto">
          <a:xfrm>
            <a:off x="42650" y="4864816"/>
            <a:ext cx="6263439" cy="10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C520B2B-A3A3-9749-6E61-7437F1D21B73}"/>
              </a:ext>
            </a:extLst>
          </p:cNvPr>
          <p:cNvSpPr txBox="1"/>
          <p:nvPr/>
        </p:nvSpPr>
        <p:spPr>
          <a:xfrm>
            <a:off x="6851176" y="4020171"/>
            <a:ext cx="5131558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结论：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正确样本数量对模型性能几乎没有什么影响；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去掉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format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后，发现与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no demonstrate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相比没有明显的提升，说明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format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是很重要的（即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和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input text 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缺一不可）；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宁愿使用错误的标签样本，也比完全不使用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demonstration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要好；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02055741-AA33-E586-30AB-4C5D36EA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37" y="927813"/>
            <a:ext cx="4326341" cy="25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B15E083-C305-40A6-3C5E-5A3F755C32F1}"/>
              </a:ext>
            </a:extLst>
          </p:cNvPr>
          <p:cNvSpPr txBox="1"/>
          <p:nvPr/>
        </p:nvSpPr>
        <p:spPr>
          <a:xfrm>
            <a:off x="7096837" y="467263"/>
            <a:ext cx="31845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影响因素</a:t>
            </a:r>
          </a:p>
        </p:txBody>
      </p:sp>
      <p:pic>
        <p:nvPicPr>
          <p:cNvPr id="17416" name="Picture 8">
            <a:extLst>
              <a:ext uri="{FF2B5EF4-FFF2-40B4-BE49-F238E27FC236}">
                <a16:creationId xmlns:a16="http://schemas.microsoft.com/office/drawing/2014/main" id="{27ABEF66-F145-FF78-C8C0-6E078E7B4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" b="33350"/>
          <a:stretch/>
        </p:blipFill>
        <p:spPr bwMode="auto">
          <a:xfrm>
            <a:off x="0" y="2280222"/>
            <a:ext cx="6851176" cy="212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D036915-0388-EF51-D386-578EBB2FFFEA}"/>
              </a:ext>
            </a:extLst>
          </p:cNvPr>
          <p:cNvSpPr txBox="1"/>
          <p:nvPr/>
        </p:nvSpPr>
        <p:spPr>
          <a:xfrm>
            <a:off x="0" y="6334780"/>
            <a:ext cx="1096162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/>
              <a:t>Rethinking the Role of Demonstrations: What Makes In-Context Learning Work?</a:t>
            </a:r>
            <a:r>
              <a:rPr lang="en-US" altLang="zh-CN" sz="1400" dirty="0"/>
              <a:t> (EMNLP 2022)</a:t>
            </a:r>
          </a:p>
          <a:p>
            <a:r>
              <a:rPr lang="en" altLang="zh-CN" sz="1400" dirty="0"/>
              <a:t>Ground-Truth Labels Matter: A Deeper Look into Input-Label Demonstrations</a:t>
            </a:r>
            <a:r>
              <a:rPr lang="en-US" altLang="zh-CN" sz="1400" dirty="0"/>
              <a:t> (EMNLP 2022)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404900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2611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8DC7E8B-2EE8-E75F-4340-99FCE01F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2" y="1910557"/>
            <a:ext cx="7554125" cy="35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9B180D0-20C1-B0EB-9D17-137D4F563D66}"/>
              </a:ext>
            </a:extLst>
          </p:cNvPr>
          <p:cNvSpPr txBox="1"/>
          <p:nvPr/>
        </p:nvSpPr>
        <p:spPr>
          <a:xfrm>
            <a:off x="0" y="6550223"/>
            <a:ext cx="852789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/>
              <a:t>What Makes Good In-Context Examples for GPT-3?</a:t>
            </a:r>
            <a:r>
              <a:rPr lang="en-US" altLang="zh-CN" sz="1400" dirty="0"/>
              <a:t> (ACL2022)</a:t>
            </a:r>
            <a:endParaRPr lang="zh-CN" altLang="en-US" sz="14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FA969A1-199A-03EC-DAEB-95D38A99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410" y="272113"/>
            <a:ext cx="3915548" cy="33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4D7BF9CC-69D2-91CF-F48C-709496F3D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r="15562" b="24907"/>
          <a:stretch/>
        </p:blipFill>
        <p:spPr bwMode="auto">
          <a:xfrm>
            <a:off x="8010410" y="3777018"/>
            <a:ext cx="3627517" cy="249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203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2611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B180D0-20C1-B0EB-9D17-137D4F563D66}"/>
              </a:ext>
            </a:extLst>
          </p:cNvPr>
          <p:cNvSpPr txBox="1"/>
          <p:nvPr/>
        </p:nvSpPr>
        <p:spPr>
          <a:xfrm>
            <a:off x="-1" y="6550223"/>
            <a:ext cx="1219200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Fantastically Ordered Prompts and Where to Find Them: Overcoming Few-Shot Prompt Order Sensitivity (ACL 2022)</a:t>
            </a:r>
            <a:endParaRPr lang="zh-CN" altLang="en-US" sz="1400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D0FAE79-47EE-B21A-D5A9-C1D8DF3D7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r="11653" b="14428"/>
          <a:stretch/>
        </p:blipFill>
        <p:spPr bwMode="auto">
          <a:xfrm>
            <a:off x="7503126" y="402978"/>
            <a:ext cx="3848670" cy="58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7BE86E4-9928-ED00-688C-D6D28DEDAEA7}"/>
              </a:ext>
            </a:extLst>
          </p:cNvPr>
          <p:cNvSpPr txBox="1"/>
          <p:nvPr/>
        </p:nvSpPr>
        <p:spPr>
          <a:xfrm>
            <a:off x="177420" y="5348185"/>
            <a:ext cx="732570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结论：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In-Context Learning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对样本的顺序很敏感，导致方差很大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提出自动排序的方法，获得最合适的排序；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D593B7C0-D1C8-64BE-A803-40FC08C6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2" y="1602715"/>
            <a:ext cx="5055665" cy="36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7677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9536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的提升</a:t>
            </a:r>
          </a:p>
        </p:txBody>
      </p:sp>
      <p:pic>
        <p:nvPicPr>
          <p:cNvPr id="18442" name="Picture 10">
            <a:extLst>
              <a:ext uri="{FF2B5EF4-FFF2-40B4-BE49-F238E27FC236}">
                <a16:creationId xmlns:a16="http://schemas.microsoft.com/office/drawing/2014/main" id="{52C55C44-B1B3-F5B7-9066-8DD330A2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0" y="1635458"/>
            <a:ext cx="7482398" cy="259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-4548" y="6550223"/>
            <a:ext cx="610054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/>
              <a:t>MetaICL: Learning to Learn In Context </a:t>
            </a:r>
            <a:r>
              <a:rPr lang="en-US" altLang="zh-CN" sz="1400" dirty="0"/>
              <a:t>(NAACL)</a:t>
            </a:r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6B5AED3-448A-1ADD-D8B4-283FD2857DFF}"/>
              </a:ext>
            </a:extLst>
          </p:cNvPr>
          <p:cNvSpPr txBox="1"/>
          <p:nvPr/>
        </p:nvSpPr>
        <p:spPr>
          <a:xfrm>
            <a:off x="249070" y="4748019"/>
            <a:ext cx="6202907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方法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挑选多任务数据，每个训练样本构建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ICL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，并进行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Fine-tuning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测试阶段，按照标准的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ICL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进行。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8444" name="Picture 12">
            <a:extLst>
              <a:ext uri="{FF2B5EF4-FFF2-40B4-BE49-F238E27FC236}">
                <a16:creationId xmlns:a16="http://schemas.microsoft.com/office/drawing/2014/main" id="{48F0245E-A3B7-7989-FF27-4FCA71ED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68" y="513690"/>
            <a:ext cx="4271738" cy="58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83683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9536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的提升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550223"/>
            <a:ext cx="1133446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Improving In-Context Few-Shot Learning via Self-Supervised Training</a:t>
            </a:r>
            <a:r>
              <a:rPr lang="zh-CN" altLang="en-US" sz="1400" dirty="0"/>
              <a:t> </a:t>
            </a:r>
            <a:r>
              <a:rPr lang="en-US" altLang="zh-CN" sz="1400" dirty="0"/>
              <a:t>(NAACL 2022)</a:t>
            </a:r>
            <a:endParaRPr lang="zh-CN" altLang="en-US" sz="1400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2041ED15-7247-7D5C-A81E-C76F1DC69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3115" b="17898"/>
          <a:stretch/>
        </p:blipFill>
        <p:spPr bwMode="auto">
          <a:xfrm>
            <a:off x="1669005" y="1739086"/>
            <a:ext cx="8853987" cy="30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E81A79-9B1D-2EC2-72B3-817CDD1D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95" y="5222542"/>
            <a:ext cx="11479209" cy="6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128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9536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Learning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的提升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550223"/>
            <a:ext cx="1133446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Calibrate Before Use: Improving Few-Shot Performance of Language Models (ICML2021)</a:t>
            </a:r>
            <a:endParaRPr lang="zh-CN" altLang="en-US" sz="1400" dirty="0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322DDD1B-70CC-0DB7-EB28-9E45E62DD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2900" b="27273"/>
          <a:stretch/>
        </p:blipFill>
        <p:spPr bwMode="auto">
          <a:xfrm>
            <a:off x="653631" y="1519904"/>
            <a:ext cx="4351175" cy="31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C3A5E78-763F-698A-459E-6A6AE91F71C0}"/>
              </a:ext>
            </a:extLst>
          </p:cNvPr>
          <p:cNvSpPr txBox="1"/>
          <p:nvPr/>
        </p:nvSpPr>
        <p:spPr>
          <a:xfrm>
            <a:off x="249070" y="4748019"/>
            <a:ext cx="8657424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方法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给定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K 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个样本，形成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Example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，并获得测试样本预测结果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P1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给定刚才的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K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个样本，并拼接一个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Content-free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（例如“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N/A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”），得到预测结果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 P2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使用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P2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对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P1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的结果进行校准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B87162C3-970B-6558-E5A0-C940507F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51" y="1988575"/>
            <a:ext cx="5681518" cy="21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109656-D0B4-74D2-6CAA-E903EDB13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506" y="5787723"/>
            <a:ext cx="2768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824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D5A31-7900-7F41-B017-A5D59281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大规模语言模型背后技术深思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755ADE-E11D-FA19-2BF9-3AA9A26EFC48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讨论主题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F495208-C33F-CA57-ED57-EC024494C6CE}"/>
              </a:ext>
            </a:extLst>
          </p:cNvPr>
          <p:cNvSpPr txBox="1"/>
          <p:nvPr/>
        </p:nvSpPr>
        <p:spPr>
          <a:xfrm>
            <a:off x="840204" y="2002420"/>
            <a:ext cx="1058400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Topic</a:t>
            </a:r>
            <a:r>
              <a: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1</a:t>
            </a: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：大规模语言模型发展趋势？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3CA0BC-BDB0-C250-F343-7255C73BAF4D}"/>
              </a:ext>
            </a:extLst>
          </p:cNvPr>
          <p:cNvSpPr txBox="1"/>
          <p:nvPr/>
        </p:nvSpPr>
        <p:spPr>
          <a:xfrm>
            <a:off x="840204" y="4397905"/>
            <a:ext cx="11351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Topic</a:t>
            </a:r>
            <a:r>
              <a: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3</a:t>
            </a: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：大模型技术在</a:t>
            </a:r>
            <a:r>
              <a:rPr kumimoji="0" lang="en-US" altLang="zh-CN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NLP</a:t>
            </a: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的研究和应用中哪些启示？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ACDB10-7A9E-FD1C-27CB-BD404B9E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78" y="4777631"/>
            <a:ext cx="2407535" cy="162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C4E8CEC-7ACE-8FC7-AE76-7C5FD2B2F5DB}"/>
              </a:ext>
            </a:extLst>
          </p:cNvPr>
          <p:cNvSpPr txBox="1"/>
          <p:nvPr/>
        </p:nvSpPr>
        <p:spPr>
          <a:xfrm>
            <a:off x="840204" y="3198168"/>
            <a:ext cx="1058400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Topic</a:t>
            </a:r>
            <a:r>
              <a: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lang="en-US" altLang="zh-CN" sz="2400" b="1" dirty="0">
                <a:latin typeface="Times" pitchFamily="2" charset="0"/>
                <a:ea typeface="FangSong" panose="02010609060101010101" pitchFamily="49" charset="-122"/>
              </a:rPr>
              <a:t>2</a:t>
            </a: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：纵观 </a:t>
            </a:r>
            <a:r>
              <a:rPr kumimoji="0" lang="en-US" altLang="zh-CN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的技术发展，带给我们什么思考？</a:t>
            </a:r>
          </a:p>
        </p:txBody>
      </p:sp>
    </p:spTree>
    <p:extLst>
      <p:ext uri="{BB962C8B-B14F-4D97-AF65-F5344CB8AC3E}">
        <p14:creationId xmlns:p14="http://schemas.microsoft.com/office/powerpoint/2010/main" val="355807094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532212"/>
            <a:ext cx="1133446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Chain-of-Thought Prompting Elicits Reasoning in Large Language Models</a:t>
            </a:r>
            <a:endParaRPr lang="zh-CN" altLang="en-US" sz="1400" dirty="0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37B73D4B-7C0F-4566-902D-32DEAE743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3" y="2025044"/>
            <a:ext cx="5741417" cy="280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3EC251A-19CE-CFD5-9488-8BFAED084724}"/>
              </a:ext>
            </a:extLst>
          </p:cNvPr>
          <p:cNvSpPr txBox="1"/>
          <p:nvPr/>
        </p:nvSpPr>
        <p:spPr>
          <a:xfrm>
            <a:off x="6248400" y="834553"/>
            <a:ext cx="5741416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什么是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Chain-of-Thought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）？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CoT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是一种特殊的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Learning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CoT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除了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Input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、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Output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外，还有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Relationale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CoT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模拟人类思考问题一样提示大模型生成结果；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ICL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给少量样本提示大模型生成什么结果，而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CoT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则是给定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少量样本来教会大模型如何自我推理出结果；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9CEA461-211D-4704-31A2-F0204B39805F}"/>
              </a:ext>
            </a:extLst>
          </p:cNvPr>
          <p:cNvSpPr txBox="1"/>
          <p:nvPr/>
        </p:nvSpPr>
        <p:spPr>
          <a:xfrm>
            <a:off x="6248400" y="3871806"/>
            <a:ext cx="5741416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哪些提升方法？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集成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+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投票；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挑选或生成合适的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引导可解释策略；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Verifying</a:t>
            </a:r>
          </a:p>
        </p:txBody>
      </p:sp>
    </p:spTree>
    <p:extLst>
      <p:ext uri="{BB962C8B-B14F-4D97-AF65-F5344CB8AC3E}">
        <p14:creationId xmlns:p14="http://schemas.microsoft.com/office/powerpoint/2010/main" val="29331477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334780"/>
            <a:ext cx="672143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Self-consistency Improves Chain Of Thought Reasoning in Language Models</a:t>
            </a:r>
          </a:p>
          <a:p>
            <a:r>
              <a:rPr lang="en" altLang="zh-CN" sz="1400" dirty="0"/>
              <a:t>On the Advance of Making Language Models Better Reasoners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90B1161-2525-1EC4-0575-B4C5D232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9" y="1298231"/>
            <a:ext cx="5952699" cy="26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861A0135-EB5A-E656-D7C1-23A57BB9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09" y="1004947"/>
            <a:ext cx="4579917" cy="16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E434E957-AC7D-8CA8-B444-3D728126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49" y="5250364"/>
            <a:ext cx="2311400" cy="7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CFC7B75C-40D5-1847-1A48-10277ADF3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549" y="5018528"/>
            <a:ext cx="32258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1EECAEF-8629-7EF3-81D8-53687AC08FE2}"/>
              </a:ext>
            </a:extLst>
          </p:cNvPr>
          <p:cNvSpPr txBox="1"/>
          <p:nvPr/>
        </p:nvSpPr>
        <p:spPr>
          <a:xfrm>
            <a:off x="67097" y="4130946"/>
            <a:ext cx="6105101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Self-Consistency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条条大路通罗马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采样少量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Example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，并人工标注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Reasoning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Path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，拼接形成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，喂入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得到结果；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根据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Decoder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进行采样（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Temperature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Beam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Search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），同一个样本得到多个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多数投票选择最合适的结果作为预测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532956-FBFD-DF50-2040-1D0BDE911EFC}"/>
              </a:ext>
            </a:extLst>
          </p:cNvPr>
          <p:cNvSpPr txBox="1"/>
          <p:nvPr/>
        </p:nvSpPr>
        <p:spPr>
          <a:xfrm>
            <a:off x="6485034" y="2505670"/>
            <a:ext cx="556366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 err="1">
                <a:latin typeface="Times" pitchFamily="2" charset="0"/>
              </a:rPr>
              <a:t>DiVeRSe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限制预测结果需要与标准答案一致；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训练一个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Verifier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，对每个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进行打分：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FD2FB2-C359-D110-A7D4-29BEDCABA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034" y="3516335"/>
            <a:ext cx="5251064" cy="14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5756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489040"/>
            <a:ext cx="67214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Rationale-Augmented Ensembles in Language Models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3562" name="Picture 10">
            <a:extLst>
              <a:ext uri="{FF2B5EF4-FFF2-40B4-BE49-F238E27FC236}">
                <a16:creationId xmlns:a16="http://schemas.microsoft.com/office/drawing/2014/main" id="{68B14AE2-5506-594D-8EAE-C90B911B0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4"/>
          <a:stretch/>
        </p:blipFill>
        <p:spPr bwMode="auto">
          <a:xfrm>
            <a:off x="3584190" y="1174430"/>
            <a:ext cx="8338636" cy="30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814FC04-6466-9047-EF83-7D795E019171}"/>
              </a:ext>
            </a:extLst>
          </p:cNvPr>
          <p:cNvSpPr txBox="1"/>
          <p:nvPr/>
        </p:nvSpPr>
        <p:spPr>
          <a:xfrm>
            <a:off x="5474525" y="4388754"/>
            <a:ext cx="6448301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" altLang="zh-CN" b="1" dirty="0">
                <a:latin typeface="Times" pitchFamily="2" charset="0"/>
                <a:ea typeface="FangSong" panose="02010609060101010101" pitchFamily="49" charset="-122"/>
              </a:rPr>
              <a:t>Rationales-Ensemble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提出三种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Ensemble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方法，进一步提升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效果：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Self-consistency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从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decoder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中采样多个结果，并进行投票；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Prompt-order ensemble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给定采样的若干</a:t>
            </a:r>
            <a:r>
              <a:rPr lang="en" altLang="zh-CN" dirty="0" err="1">
                <a:latin typeface="Times" pitchFamily="2" charset="0"/>
                <a:ea typeface="FangSong" panose="02010609060101010101" pitchFamily="49" charset="-122"/>
              </a:rPr>
              <a:t>exempler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获得其全排列，并集成所有的排列对应的结果；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Input-rationale ensemble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让大模型生成高质量的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explanation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；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D53FB188-81F5-C68D-31F3-C137312DA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52923"/>
          <a:stretch/>
        </p:blipFill>
        <p:spPr bwMode="auto">
          <a:xfrm>
            <a:off x="581105" y="1141279"/>
            <a:ext cx="2743986" cy="351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CABED5-E770-B1B8-A660-04012FE7FCB5}"/>
              </a:ext>
            </a:extLst>
          </p:cNvPr>
          <p:cNvSpPr txBox="1"/>
          <p:nvPr/>
        </p:nvSpPr>
        <p:spPr>
          <a:xfrm>
            <a:off x="0" y="4527525"/>
            <a:ext cx="5260376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预实验：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对于某个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Task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，随机采样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Example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挑选一个样本为测试样本，喂入大模型生成测试样本的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随机替换一个人工构建的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为预测的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，回测其结果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发现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质量很重要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47198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-12190" y="6334780"/>
            <a:ext cx="672143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Can language models learn from explanations in context?</a:t>
            </a:r>
          </a:p>
          <a:p>
            <a:r>
              <a:rPr lang="en" altLang="zh-CN" sz="1400" dirty="0"/>
              <a:t>The Unreliability of Explanations in Few-Shot In-Context Learning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1EECAEF-8629-7EF3-81D8-53687AC08FE2}"/>
              </a:ext>
            </a:extLst>
          </p:cNvPr>
          <p:cNvSpPr txBox="1"/>
          <p:nvPr/>
        </p:nvSpPr>
        <p:spPr>
          <a:xfrm>
            <a:off x="0" y="3429000"/>
            <a:ext cx="7540831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结论：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先生成解释，再生成结果，但发现解释对生成结果没有明显增益；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生成的解释信息与其预测的标签通常是一致的；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如果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生成的解释与文本事实存在冲突（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unfactual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），那么这个样本很可能预测错误。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我们可以定义一个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score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来量化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factuality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并通过这个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score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来调整预测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的概率分布。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AB1FD52D-591E-1606-4500-FFDF149E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956" y="402978"/>
            <a:ext cx="3793287" cy="59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BED8569-B255-E96F-9592-06455E7DA838}"/>
              </a:ext>
            </a:extLst>
          </p:cNvPr>
          <p:cNvSpPr txBox="1"/>
          <p:nvPr/>
        </p:nvSpPr>
        <p:spPr>
          <a:xfrm>
            <a:off x="155406" y="1417226"/>
            <a:ext cx="7098789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预实验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endParaRPr lang="en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Explain-then-Predict (E-P) 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先生成解释信息，再预测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；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Predict-then-Explain (P-E)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先预测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再生成解释信息；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814F3585-513F-6B3A-90D5-D00C14B01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27616" r="20325"/>
          <a:stretch/>
        </p:blipFill>
        <p:spPr bwMode="auto">
          <a:xfrm>
            <a:off x="1256805" y="2416662"/>
            <a:ext cx="4003964" cy="10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15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455022"/>
            <a:ext cx="67214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/>
            <a:r>
              <a:rPr lang="en" altLang="zh-CN" sz="1400" dirty="0">
                <a:effectLst/>
              </a:rPr>
              <a:t>Large Language Models are Zero-Shot Reasoners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1EECAEF-8629-7EF3-81D8-53687AC08FE2}"/>
              </a:ext>
            </a:extLst>
          </p:cNvPr>
          <p:cNvSpPr txBox="1"/>
          <p:nvPr/>
        </p:nvSpPr>
        <p:spPr>
          <a:xfrm>
            <a:off x="213755" y="4105508"/>
            <a:ext cx="1151906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方法：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为了避免人工标注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Relational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，发现使用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Let’s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think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step-by-step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这种启发式模板既可以达到不错的效果（类似分类领域的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was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[MASK].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98B29AF0-D8B8-5D0A-CE02-B011BD452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40" y="1192804"/>
            <a:ext cx="7173519" cy="25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01FEE09-9DB5-1F70-AFAA-8404CEE77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0" y="5028817"/>
            <a:ext cx="6365174" cy="133069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D644D6-32DD-7137-D118-A5B15D07448A}"/>
              </a:ext>
            </a:extLst>
          </p:cNvPr>
          <p:cNvSpPr txBox="1"/>
          <p:nvPr/>
        </p:nvSpPr>
        <p:spPr>
          <a:xfrm>
            <a:off x="4396343" y="3736176"/>
            <a:ext cx="292101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Zero-shot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CoT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25851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548592"/>
            <a:ext cx="67214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Large Language Models Are Reasoning Teachers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1EECAEF-8629-7EF3-81D8-53687AC08FE2}"/>
              </a:ext>
            </a:extLst>
          </p:cNvPr>
          <p:cNvSpPr txBox="1"/>
          <p:nvPr/>
        </p:nvSpPr>
        <p:spPr>
          <a:xfrm>
            <a:off x="61693" y="4823118"/>
            <a:ext cx="6647551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大模型作为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Teacher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模型，为一些复杂任务生成</a:t>
            </a:r>
            <a:r>
              <a:rPr lang="en-US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，根据这些推理依据，采用</a:t>
            </a:r>
            <a:r>
              <a:rPr lang="en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的思想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F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ine-tuning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小模型；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在使用大模型生成结果时，需要依赖于人工标注</a:t>
            </a:r>
            <a:r>
              <a:rPr lang="en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 prompt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我们采用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Zero-shot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的方法，即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Let’s </a:t>
            </a: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think step-by-step 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来生成推理依据，避免了人工标注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F1EFAAE9-AED2-3C8F-40A4-A94214D9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6" y="1397675"/>
            <a:ext cx="6746014" cy="32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5EABC43F-2ABC-BAC3-70E3-47B5ABF13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38" y="1566457"/>
            <a:ext cx="4351678" cy="31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9E2F0D8-3242-5963-8A9F-9C1A1DC157BC}"/>
              </a:ext>
            </a:extLst>
          </p:cNvPr>
          <p:cNvSpPr txBox="1"/>
          <p:nvPr/>
        </p:nvSpPr>
        <p:spPr>
          <a:xfrm>
            <a:off x="7315200" y="4793943"/>
            <a:ext cx="435167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利用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的思想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Fine-tuning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小模型，有时候可以超越传统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Fine-tuning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方法；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对大模型采样多种</a:t>
            </a:r>
            <a:r>
              <a:rPr lang="en-US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可以进一步提升效果；</a:t>
            </a:r>
          </a:p>
        </p:txBody>
      </p:sp>
    </p:spTree>
    <p:extLst>
      <p:ext uri="{BB962C8B-B14F-4D97-AF65-F5344CB8AC3E}">
        <p14:creationId xmlns:p14="http://schemas.microsoft.com/office/powerpoint/2010/main" val="290204771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548592"/>
            <a:ext cx="67214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/>
            <a:r>
              <a:rPr lang="en" altLang="zh-CN" sz="1400" dirty="0">
                <a:effectLst/>
              </a:rPr>
              <a:t>Automatic Chain of Thought Prompting in Large Language Models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1EECAEF-8629-7EF3-81D8-53687AC08FE2}"/>
              </a:ext>
            </a:extLst>
          </p:cNvPr>
          <p:cNvSpPr txBox="1"/>
          <p:nvPr/>
        </p:nvSpPr>
        <p:spPr>
          <a:xfrm>
            <a:off x="8430781" y="611500"/>
            <a:ext cx="3761219" cy="5355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动机：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Zero-shot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Let’s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think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step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by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step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）有时预测的结果也不完全正确；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Manual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（标注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）需要涉及人工标注；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方法：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先对所有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Question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）聚类，根据聚类结果筛选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K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个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Exempler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对于每个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，逐个采用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Zero-</a:t>
            </a:r>
            <a:r>
              <a:rPr lang="en-US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CoT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方法生成</a:t>
            </a:r>
            <a:r>
              <a:rPr lang="en-US" altLang="zh-CN" dirty="0" err="1">
                <a:effectLst/>
                <a:latin typeface="Times" pitchFamily="2" charset="0"/>
                <a:ea typeface="FangSong" panose="02010609060101010101" pitchFamily="49" charset="-122"/>
              </a:rPr>
              <a:t>Relational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每个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Exempler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，将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Input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Relationale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拼接形成新的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，喂入大模型生成结果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4674A17B-78CC-A327-128D-CD48B5A54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8"/>
          <a:stretch/>
        </p:blipFill>
        <p:spPr bwMode="auto">
          <a:xfrm>
            <a:off x="282064" y="1280148"/>
            <a:ext cx="7958145" cy="42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7EB4E6B-9C61-9D45-2EBB-441610D7407C}"/>
              </a:ext>
            </a:extLst>
          </p:cNvPr>
          <p:cNvSpPr txBox="1"/>
          <p:nvPr/>
        </p:nvSpPr>
        <p:spPr>
          <a:xfrm>
            <a:off x="3740481" y="5597482"/>
            <a:ext cx="10413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Auto-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CoT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611942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Chain-of-Thought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4A3364-2E8A-7980-F8D6-4B1C7F6BC627}"/>
              </a:ext>
            </a:extLst>
          </p:cNvPr>
          <p:cNvSpPr txBox="1"/>
          <p:nvPr/>
        </p:nvSpPr>
        <p:spPr>
          <a:xfrm>
            <a:off x="0" y="6548592"/>
            <a:ext cx="812272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/>
            <a:r>
              <a:rPr lang="en" altLang="zh-CN" sz="1400" dirty="0">
                <a:effectLst/>
              </a:rPr>
              <a:t>Least-to-Most Prompting Enables Complex Reasoning in Large Language Models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1EECAEF-8629-7EF3-81D8-53687AC08FE2}"/>
              </a:ext>
            </a:extLst>
          </p:cNvPr>
          <p:cNvSpPr txBox="1"/>
          <p:nvPr/>
        </p:nvSpPr>
        <p:spPr>
          <a:xfrm>
            <a:off x="6590804" y="706502"/>
            <a:ext cx="5601196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动机：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一个复杂的任务，是否可以分解为多个简单的子任务？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在对每个子问题进行预测时，是一个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渐近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的过程。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第一个子问题是最简单的；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解决第二个子问题时，会将上一个子问题以及答案附加在当前子问题的前面，而且第二个子问题会比第一个子问题难；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最后一个子问题就是原始的问题，此时其会有前面所有子问题的解答作为提示。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最简单的情况，就是将一个问题分解为两个子问题，前面所有的子问题可以作为后面子问题的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In-Context Demonstration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。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19EF9DB-79BE-EF33-1BB2-FDDBCEAB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7" y="1409783"/>
            <a:ext cx="5827685" cy="40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7745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趋势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EF7094-C8E6-F800-40B6-4A87507550C0}"/>
              </a:ext>
            </a:extLst>
          </p:cNvPr>
          <p:cNvSpPr txBox="1"/>
          <p:nvPr/>
        </p:nvSpPr>
        <p:spPr>
          <a:xfrm>
            <a:off x="1076506" y="1582341"/>
            <a:ext cx="9560689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近两年来趋势总结：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单一任务模板走向多任务模板；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离散模板走向混合式模板，再回到离散模板；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未来几年发展趋势预测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富有可解释、能推理的提示；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自动化提示的生成与优化；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的最高境界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人机交互；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27A68-D348-7DC5-7AF7-5FEE3088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059" y="170524"/>
            <a:ext cx="1445267" cy="20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506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B3CDBAD-2706-B68C-81E3-1DF190E1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Topic3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en-US" altLang="zh-CN" sz="2400" dirty="0">
                <a:latin typeface="Times" pitchFamily="2" charset="0"/>
              </a:rPr>
              <a:t>NLP</a:t>
            </a:r>
            <a:r>
              <a:rPr kumimoji="1" lang="zh-CN" altLang="en-US" sz="2400" dirty="0">
                <a:latin typeface="Times" pitchFamily="2" charset="0"/>
              </a:rPr>
              <a:t>研究与应用启示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390A27-91E2-249A-4992-D18413A02647}"/>
              </a:ext>
            </a:extLst>
          </p:cNvPr>
          <p:cNvSpPr txBox="1"/>
          <p:nvPr/>
        </p:nvSpPr>
        <p:spPr>
          <a:xfrm>
            <a:off x="840204" y="834553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思考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69E3C1BA-F513-876E-2BA7-2A1262000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DDB448-FB59-D706-CBCF-F7F95B288750}"/>
              </a:ext>
            </a:extLst>
          </p:cNvPr>
          <p:cNvSpPr txBox="1"/>
          <p:nvPr/>
        </p:nvSpPr>
        <p:spPr>
          <a:xfrm>
            <a:off x="377055" y="1703697"/>
            <a:ext cx="5016648" cy="5078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坚守小模型，让垂直任务做得更专业！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1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）小模型依然很重要；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2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）改变小模型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Fine-tuning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的范式：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基于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的范式统一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+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多任务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+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元学习？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Learning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Chain-of-Thought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作为预训练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微调目标？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3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）大模型技术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For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小模型；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改变模型预测结构，让小模型成为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Reasoner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？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小模型引入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RLHF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？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大模型作为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Teacher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，小模型作为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Student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？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3695F1-132F-5D3F-4CFB-BC78E7371F08}"/>
              </a:ext>
            </a:extLst>
          </p:cNvPr>
          <p:cNvSpPr txBox="1"/>
          <p:nvPr/>
        </p:nvSpPr>
        <p:spPr>
          <a:xfrm>
            <a:off x="6248399" y="1703697"/>
            <a:ext cx="5733803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迈向大模型，激发可靠有效的推理能力！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1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）研究可靠、有效的预训练机制；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2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的对抗攻击与安全隐私保护；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3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ChatGPT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如何引入对话机制？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GPT-3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、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InstructionGPT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混入对话数据？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Prompt+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多轮对话？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2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）下一代人工智能：多模态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+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大模型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+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对话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+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反馈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48CE14AF-0608-E098-F251-857D9A55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059" y="170524"/>
            <a:ext cx="1445267" cy="20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0505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Topic1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/>
              <a:t>大规模语言模型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20752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Google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VS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OpenAI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DC074D81-944F-6EF6-CEAE-37632E5DA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58"/>
            <a:ext cx="12192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942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组合 14"/>
          <p:cNvSpPr txBox="1"/>
          <p:nvPr/>
        </p:nvSpPr>
        <p:spPr>
          <a:xfrm>
            <a:off x="321308" y="960699"/>
            <a:ext cx="11540597" cy="300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5400" spc="3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altLang="zh-CN" sz="3200" b="1" dirty="0">
                <a:latin typeface="Times" pitchFamily="2" charset="0"/>
              </a:rPr>
              <a:t>Revisiting Large Language Model in</a:t>
            </a:r>
            <a:r>
              <a:rPr lang="zh-CN" altLang="en-US" sz="3200" b="1" dirty="0">
                <a:latin typeface="Times" pitchFamily="2" charset="0"/>
              </a:rPr>
              <a:t> </a:t>
            </a:r>
            <a:r>
              <a:rPr lang="en-US" altLang="zh-CN" sz="3200" b="1" dirty="0">
                <a:latin typeface="Times" pitchFamily="2" charset="0"/>
              </a:rPr>
              <a:t>NLP Research and Application </a:t>
            </a:r>
          </a:p>
        </p:txBody>
      </p:sp>
      <p:sp>
        <p:nvSpPr>
          <p:cNvPr id="4" name="2021年8月16号">
            <a:extLst>
              <a:ext uri="{FF2B5EF4-FFF2-40B4-BE49-F238E27FC236}">
                <a16:creationId xmlns:a16="http://schemas.microsoft.com/office/drawing/2014/main" id="{76AD0AF4-41EA-6A59-DFF7-BBBB8C281604}"/>
              </a:ext>
            </a:extLst>
          </p:cNvPr>
          <p:cNvSpPr txBox="1"/>
          <p:nvPr/>
        </p:nvSpPr>
        <p:spPr>
          <a:xfrm>
            <a:off x="4687280" y="4247908"/>
            <a:ext cx="2623473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王嘉宁</a:t>
            </a:r>
            <a:endParaRPr lang="en-US" altLang="zh-CN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2023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03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23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38CC71-A200-0FD8-E6B2-BD681B867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29230" r="5387" b="29538"/>
          <a:stretch/>
        </p:blipFill>
        <p:spPr bwMode="auto">
          <a:xfrm>
            <a:off x="6812014" y="5522984"/>
            <a:ext cx="3950632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华东师范大学数据科学与工程学院">
            <a:extLst>
              <a:ext uri="{FF2B5EF4-FFF2-40B4-BE49-F238E27FC236}">
                <a16:creationId xmlns:a16="http://schemas.microsoft.com/office/drawing/2014/main" id="{2B7750AF-22EA-AE6E-09C4-30537945F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2170" r="10069" b="13395"/>
          <a:stretch/>
        </p:blipFill>
        <p:spPr bwMode="auto">
          <a:xfrm>
            <a:off x="10870943" y="5522983"/>
            <a:ext cx="846394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6E97705-7CBF-EDB5-E2E2-992ECA0BC1DE}"/>
              </a:ext>
            </a:extLst>
          </p:cNvPr>
          <p:cNvSpPr txBox="1"/>
          <p:nvPr/>
        </p:nvSpPr>
        <p:spPr>
          <a:xfrm>
            <a:off x="4429613" y="3277865"/>
            <a:ext cx="332398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Thank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You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！</a:t>
            </a:r>
          </a:p>
        </p:txBody>
      </p:sp>
    </p:spTree>
    <p:extLst>
      <p:ext uri="{BB962C8B-B14F-4D97-AF65-F5344CB8AC3E}">
        <p14:creationId xmlns:p14="http://schemas.microsoft.com/office/powerpoint/2010/main" val="24180715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Topic1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/>
              <a:t>大规模语言模型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21169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FLAN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——137B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67EE6F-B8A4-CDC0-F6D0-60EDF7563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6" t="64147" r="55224"/>
          <a:stretch/>
        </p:blipFill>
        <p:spPr>
          <a:xfrm>
            <a:off x="8567224" y="834553"/>
            <a:ext cx="1983544" cy="17041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D299C6-EE95-3091-0ABF-2F4021DA1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36" y="1266397"/>
            <a:ext cx="7074085" cy="22343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097A03-F93C-E750-8AC9-596DBC842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611"/>
          <a:stretch/>
        </p:blipFill>
        <p:spPr>
          <a:xfrm>
            <a:off x="695747" y="3727151"/>
            <a:ext cx="7074085" cy="27278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E47FB0-EE09-BBA4-10CB-779580897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45" t="63951" r="29728" b="196"/>
          <a:stretch/>
        </p:blipFill>
        <p:spPr>
          <a:xfrm>
            <a:off x="8755129" y="2875068"/>
            <a:ext cx="1607735" cy="17041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247B6E-33F0-61DC-BB57-7439B6170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98" t="64147" r="3987"/>
          <a:stretch/>
        </p:blipFill>
        <p:spPr>
          <a:xfrm>
            <a:off x="8675077" y="4750856"/>
            <a:ext cx="1875692" cy="17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237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6BFCF57A-3686-C85D-8927-E2FCDD86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Topic1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/>
              <a:t>大规模语言模型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BA8C8C0-57DD-9D8A-7B9E-5FA38EB37A96}"/>
              </a:ext>
            </a:extLst>
          </p:cNvPr>
          <p:cNvSpPr txBox="1"/>
          <p:nvPr/>
        </p:nvSpPr>
        <p:spPr>
          <a:xfrm>
            <a:off x="840204" y="834553"/>
            <a:ext cx="19566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LaMDA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/Bard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模型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87243421-A339-656C-DCB9-1CCE3E916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87" y="2680183"/>
            <a:ext cx="3951477" cy="20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AE14EC2-9E57-E482-4186-B1821ECB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7" y="1306225"/>
            <a:ext cx="6009873" cy="9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D4AC79C-D0D4-19DD-27AD-186447128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3"/>
          <a:stretch/>
        </p:blipFill>
        <p:spPr bwMode="auto">
          <a:xfrm>
            <a:off x="6044854" y="181614"/>
            <a:ext cx="6147146" cy="545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D68810C-B522-AE25-899A-292F1DEC8911}"/>
              </a:ext>
            </a:extLst>
          </p:cNvPr>
          <p:cNvSpPr txBox="1"/>
          <p:nvPr/>
        </p:nvSpPr>
        <p:spPr>
          <a:xfrm>
            <a:off x="1979269" y="2247175"/>
            <a:ext cx="21698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不同规模模型的配置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E52FEB6-7651-B32B-517A-73F1AD74C8E6}"/>
              </a:ext>
            </a:extLst>
          </p:cNvPr>
          <p:cNvSpPr txBox="1"/>
          <p:nvPr/>
        </p:nvSpPr>
        <p:spPr>
          <a:xfrm>
            <a:off x="1831792" y="4774659"/>
            <a:ext cx="24647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完全采用单向因果模型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7131023-56FC-F8AD-E8DD-C768CBB9D186}"/>
              </a:ext>
            </a:extLst>
          </p:cNvPr>
          <p:cNvSpPr txBox="1"/>
          <p:nvPr/>
        </p:nvSpPr>
        <p:spPr>
          <a:xfrm>
            <a:off x="6204030" y="5741043"/>
            <a:ext cx="598797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LaMDA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通过学习使用利用外部知识来处理</a:t>
            </a:r>
            <a:r>
              <a:rPr lang="en" altLang="zh-CN" b="1" dirty="0" err="1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Groundedness</a:t>
            </a:r>
            <a:r>
              <a:rPr lang="zh-CN" altLang="en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问题</a:t>
            </a:r>
            <a:r>
              <a:rPr lang="zh-CN" altLang="en-US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，即避免模型一本正经的胡说八道。</a:t>
            </a:r>
            <a:endParaRPr lang="en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90C8E9C-6014-F8C4-42C1-BE0FB6355081}"/>
              </a:ext>
            </a:extLst>
          </p:cNvPr>
          <p:cNvSpPr txBox="1"/>
          <p:nvPr/>
        </p:nvSpPr>
        <p:spPr>
          <a:xfrm>
            <a:off x="109877" y="5187044"/>
            <a:ext cx="6147146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altLang="zh-CN" b="1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Sensibleness</a:t>
            </a:r>
            <a:r>
              <a:rPr lang="zh-CN" altLang="en-US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文本是否合理，跟历史对话是否有冲突；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altLang="zh-CN" b="1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Specificity</a:t>
            </a:r>
            <a:r>
              <a:rPr lang="zh-CN" altLang="en-US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对于前文是否有针对性，避免笼统回复；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altLang="zh-CN" b="1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Interestingness</a:t>
            </a:r>
            <a:r>
              <a:rPr lang="zh-CN" altLang="en-US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文本是否能引起某人注意或者好奇，</a:t>
            </a:r>
            <a:endParaRPr lang="en-US" altLang="zh-CN" dirty="0">
              <a:solidFill>
                <a:srgbClr val="121212"/>
              </a:solidFill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altLang="zh-CN" b="1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Safety</a:t>
            </a:r>
            <a:r>
              <a:rPr lang="zh-CN" altLang="en-US" dirty="0">
                <a:solidFill>
                  <a:srgbClr val="121212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符合谷歌</a:t>
            </a:r>
            <a:r>
              <a:rPr lang="en" altLang="zh-CN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AI</a:t>
            </a:r>
            <a:r>
              <a:rPr lang="zh-CN" altLang="en-US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的基本原则，避免生成具有伤害、偏见和歧视的结果。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8828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6BFCF57A-3686-C85D-8927-E2FCDD86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Topic1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/>
              <a:t>大规模语言模型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BA8C8C0-57DD-9D8A-7B9E-5FA38EB37A96}"/>
              </a:ext>
            </a:extLst>
          </p:cNvPr>
          <p:cNvSpPr txBox="1"/>
          <p:nvPr/>
        </p:nvSpPr>
        <p:spPr>
          <a:xfrm>
            <a:off x="840204" y="834553"/>
            <a:ext cx="34361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InstructionGPT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&amp;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ChatGPT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模型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371082E4-461C-0C42-CF04-9BCEC654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81" y="1529859"/>
            <a:ext cx="7303627" cy="449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8263577-D600-71FA-232E-8D60F27BB598}"/>
              </a:ext>
            </a:extLst>
          </p:cNvPr>
          <p:cNvSpPr txBox="1"/>
          <p:nvPr/>
        </p:nvSpPr>
        <p:spPr>
          <a:xfrm>
            <a:off x="8177512" y="1019218"/>
            <a:ext cx="374441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sz="1600" b="1" dirty="0">
                <a:effectLst/>
                <a:latin typeface="Times" pitchFamily="2" charset="0"/>
                <a:ea typeface="FangSong" panose="02010609060101010101" pitchFamily="49" charset="-122"/>
              </a:rPr>
              <a:t>Step1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sz="1600" b="0" i="0" u="none" strike="noStrike" dirty="0">
                <a:effectLst/>
                <a:latin typeface="Times" pitchFamily="2" charset="0"/>
                <a:ea typeface="FangSong" panose="02010609060101010101" pitchFamily="49" charset="-122"/>
              </a:rPr>
              <a:t>在特定领域或指令和人类示范语料库上微调预训练的</a:t>
            </a:r>
            <a:r>
              <a:rPr lang="en-US" altLang="zh-CN" sz="1600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sz="1600" dirty="0">
                <a:effectLst/>
                <a:latin typeface="Times" pitchFamily="2" charset="0"/>
                <a:ea typeface="FangSong" panose="02010609060101010101" pitchFamily="49" charset="-122"/>
              </a:rPr>
              <a:t>得到</a:t>
            </a:r>
            <a:r>
              <a:rPr lang="en" altLang="zh-CN" sz="1600" dirty="0">
                <a:effectLst/>
                <a:latin typeface="Times" pitchFamily="2" charset="0"/>
                <a:ea typeface="FangSong" panose="02010609060101010101" pitchFamily="49" charset="-122"/>
              </a:rPr>
              <a:t>SFT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" altLang="zh-CN" sz="1600" dirty="0">
                <a:effectLst/>
                <a:latin typeface="Times" pitchFamily="2" charset="0"/>
                <a:ea typeface="FangSong" panose="02010609060101010101" pitchFamily="49" charset="-122"/>
              </a:rPr>
              <a:t>Supervised Fine-tuning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）；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A6B3B44-8709-B4E8-A428-C0882615CBCF}"/>
              </a:ext>
            </a:extLst>
          </p:cNvPr>
          <p:cNvSpPr txBox="1"/>
          <p:nvPr/>
        </p:nvSpPr>
        <p:spPr>
          <a:xfrm>
            <a:off x="8177512" y="2091870"/>
            <a:ext cx="374441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sz="1600" b="1" dirty="0">
                <a:effectLst/>
                <a:latin typeface="Times" pitchFamily="2" charset="0"/>
                <a:ea typeface="FangSong" panose="02010609060101010101" pitchFamily="49" charset="-122"/>
              </a:rPr>
              <a:t>Step2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sz="1600" dirty="0">
                <a:effectLst/>
                <a:latin typeface="Times" pitchFamily="2" charset="0"/>
                <a:ea typeface="FangSong" panose="02010609060101010101" pitchFamily="49" charset="-122"/>
              </a:rPr>
              <a:t>搜集人类标注数据</a:t>
            </a:r>
            <a:r>
              <a:rPr lang="en-US" altLang="zh-CN" sz="1600" dirty="0">
                <a:effectLst/>
                <a:latin typeface="Times" pitchFamily="2" charset="0"/>
                <a:ea typeface="FangSong" panose="02010609060101010101" pitchFamily="49" charset="-122"/>
              </a:rPr>
              <a:t>RM</a:t>
            </a:r>
            <a:r>
              <a:rPr lang="zh-CN" altLang="en-US" sz="1600" dirty="0">
                <a:effectLst/>
                <a:latin typeface="Times" pitchFamily="2" charset="0"/>
                <a:ea typeface="FangSong" panose="02010609060101010101" pitchFamily="49" charset="-122"/>
              </a:rPr>
              <a:t>训练一个奖励模型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C3F228-A98A-0DB0-D4F9-0ECCC076E19F}"/>
              </a:ext>
            </a:extLst>
          </p:cNvPr>
          <p:cNvSpPr txBox="1"/>
          <p:nvPr/>
        </p:nvSpPr>
        <p:spPr>
          <a:xfrm>
            <a:off x="8177512" y="3013501"/>
            <a:ext cx="374441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sz="1600" b="1" dirty="0">
                <a:effectLst/>
                <a:latin typeface="Times" pitchFamily="2" charset="0"/>
                <a:ea typeface="FangSong" panose="02010609060101010101" pitchFamily="49" charset="-122"/>
              </a:rPr>
              <a:t>Step3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sz="1600" dirty="0">
                <a:effectLst/>
                <a:latin typeface="Times" pitchFamily="2" charset="0"/>
                <a:ea typeface="FangSong" panose="02010609060101010101" pitchFamily="49" charset="-122"/>
              </a:rPr>
              <a:t>继续用生成出来的结果训练</a:t>
            </a:r>
            <a:r>
              <a:rPr lang="en" altLang="zh-CN" sz="1600" dirty="0">
                <a:effectLst/>
                <a:latin typeface="Times" pitchFamily="2" charset="0"/>
                <a:ea typeface="FangSong" panose="02010609060101010101" pitchFamily="49" charset="-122"/>
              </a:rPr>
              <a:t>SFT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zh-CN" altLang="en-US" sz="1600" dirty="0">
                <a:effectLst/>
                <a:latin typeface="Times" pitchFamily="2" charset="0"/>
                <a:ea typeface="FangSong" panose="02010609060101010101" pitchFamily="49" charset="-122"/>
              </a:rPr>
              <a:t>并通过强化学习的</a:t>
            </a:r>
            <a:r>
              <a:rPr lang="en" altLang="zh-CN" sz="1600" dirty="0">
                <a:effectLst/>
                <a:latin typeface="Times" pitchFamily="2" charset="0"/>
                <a:ea typeface="FangSong" panose="02010609060101010101" pitchFamily="49" charset="-122"/>
              </a:rPr>
              <a:t>PPO</a:t>
            </a:r>
            <a:r>
              <a:rPr lang="zh-CN" altLang="en-US" sz="1600" dirty="0">
                <a:effectLst/>
                <a:latin typeface="Times" pitchFamily="2" charset="0"/>
                <a:ea typeface="FangSong" panose="02010609060101010101" pitchFamily="49" charset="-122"/>
              </a:rPr>
              <a:t>方法，最大化</a:t>
            </a:r>
            <a:r>
              <a:rPr lang="en" altLang="zh-CN" sz="1600" dirty="0">
                <a:effectLst/>
                <a:latin typeface="Times" pitchFamily="2" charset="0"/>
                <a:ea typeface="FangSong" panose="02010609060101010101" pitchFamily="49" charset="-122"/>
              </a:rPr>
              <a:t>SFT</a:t>
            </a:r>
            <a:r>
              <a:rPr lang="zh-CN" altLang="en-US" sz="1600" dirty="0">
                <a:effectLst/>
                <a:latin typeface="Times" pitchFamily="2" charset="0"/>
                <a:ea typeface="FangSong" panose="02010609060101010101" pitchFamily="49" charset="-122"/>
              </a:rPr>
              <a:t>生成出排序靠前的</a:t>
            </a:r>
            <a:r>
              <a:rPr lang="en" altLang="zh-CN" sz="1600" dirty="0">
                <a:effectLst/>
                <a:latin typeface="Times" pitchFamily="2" charset="0"/>
                <a:ea typeface="FangSong" panose="02010609060101010101" pitchFamily="49" charset="-122"/>
              </a:rPr>
              <a:t>answer</a:t>
            </a:r>
            <a:r>
              <a:rPr lang="zh-CN" altLang="en" sz="1600" dirty="0">
                <a:effectLst/>
                <a:latin typeface="Times" pitchFamily="2" charset="0"/>
                <a:ea typeface="FangSong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013046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Topic1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/>
              <a:t>大规模语言模型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思考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EF7094-C8E6-F800-40B6-4A87507550C0}"/>
              </a:ext>
            </a:extLst>
          </p:cNvPr>
          <p:cNvSpPr txBox="1"/>
          <p:nvPr/>
        </p:nvSpPr>
        <p:spPr>
          <a:xfrm>
            <a:off x="1076506" y="1582341"/>
            <a:ext cx="9560689" cy="5078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近两年来趋势总结：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百家争鸣到异口同声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大规模语言模型开始趋向于使用</a:t>
            </a: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Decoder-only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Transformer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架构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更加注重生成结果的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可靠性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事实性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有偏性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安全性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关注于如何引入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人类反馈信息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，提高语言模型与人类交互能力；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融入多种多样的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技术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在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Fine-tuning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和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Inference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阶段极大地释放大模型能力；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未来几年发展趋势预测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单模态走向多模态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文本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视觉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语音理解与生成；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纯生成走向搜索生成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教会大模型如何高效汲取、筛选、润色知识；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泛化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组合泛化、逻辑推理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9C173-B639-9F4D-B18E-5E906731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059" y="170524"/>
            <a:ext cx="1445267" cy="20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843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发展趋势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228CC15-C9CB-B774-18F9-8587FBA3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218"/>
            <a:ext cx="12192000" cy="41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242297C-680A-B65D-435E-EEB420672E9F}"/>
              </a:ext>
            </a:extLst>
          </p:cNvPr>
          <p:cNvSpPr txBox="1"/>
          <p:nvPr/>
        </p:nvSpPr>
        <p:spPr>
          <a:xfrm>
            <a:off x="539955" y="5607950"/>
            <a:ext cx="49008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Prompt</a:t>
            </a:r>
            <a:r>
              <a: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的本质是什么？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🤔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3BF317-3FBD-3C94-D36E-3BBCD0B4AC1B}"/>
              </a:ext>
            </a:extLst>
          </p:cNvPr>
          <p:cNvSpPr txBox="1"/>
          <p:nvPr/>
        </p:nvSpPr>
        <p:spPr>
          <a:xfrm>
            <a:off x="81023" y="6486095"/>
            <a:ext cx="94955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参考博客：</a:t>
            </a:r>
            <a:r>
              <a:rPr kumimoji="0" lang="en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Prompt-tuning</a:t>
            </a:r>
            <a:r>
              <a:rPr kumimoji="0" lang="zh-CN" altLang="e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：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深度解读一种新的微调范式：</a:t>
            </a:r>
            <a:r>
              <a:rPr kumimoji="0" lang="en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https://wjn1996.blog.csdn.net/article/details/120607050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967749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4E4C234D-1FB3-BDDD-7056-BED574F2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 fontScale="90000"/>
          </a:bodyPr>
          <a:lstStyle/>
          <a:p>
            <a:r>
              <a:rPr kumimoji="1" lang="en-US" altLang="zh-CN" sz="2400" b="1" dirty="0">
                <a:latin typeface="Times" pitchFamily="2" charset="0"/>
                <a:ea typeface="FangSong" panose="02010609060101010101" pitchFamily="49" charset="-122"/>
              </a:rPr>
              <a:t>Topic2</a:t>
            </a:r>
            <a:r>
              <a:rPr kumimoji="1" lang="zh-CN" altLang="en-US" sz="2400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kumimoji="1" lang="zh-CN" altLang="en-US" sz="2400" dirty="0">
                <a:latin typeface="Times" pitchFamily="2" charset="0"/>
              </a:rPr>
              <a:t>面向大语言模型的</a:t>
            </a:r>
            <a:r>
              <a:rPr kumimoji="1" lang="en-US" altLang="zh-CN" sz="2400" dirty="0">
                <a:latin typeface="Times" pitchFamily="2" charset="0"/>
              </a:rPr>
              <a:t>Prompt</a:t>
            </a:r>
            <a:r>
              <a:rPr kumimoji="1" lang="zh-CN" altLang="en-US" sz="2400" dirty="0">
                <a:latin typeface="Times" pitchFamily="2" charset="0"/>
              </a:rPr>
              <a:t>技术</a:t>
            </a:r>
            <a:endParaRPr kumimoji="1"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9B33665-84E3-E822-3933-246B58DFAF82}"/>
              </a:ext>
            </a:extLst>
          </p:cNvPr>
          <p:cNvSpPr txBox="1"/>
          <p:nvPr/>
        </p:nvSpPr>
        <p:spPr>
          <a:xfrm>
            <a:off x="840204" y="834553"/>
            <a:ext cx="17081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参数有效性学习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CCA81A0-9562-5361-EB0D-853077062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" y="1635458"/>
            <a:ext cx="11856793" cy="339616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09C6C882-6D74-52FB-1D59-91F708D9EFE3}"/>
              </a:ext>
            </a:extLst>
          </p:cNvPr>
          <p:cNvSpPr txBox="1"/>
          <p:nvPr/>
        </p:nvSpPr>
        <p:spPr>
          <a:xfrm>
            <a:off x="370847" y="5626452"/>
            <a:ext cx="775468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的本质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1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：是一种参数有效性学习（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Parameter-Efficient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Learning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）</a:t>
            </a:r>
            <a:endParaRPr lang="en-US" altLang="zh-CN" b="1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输入层添加任务相关的可训练参数，作为一种提示；</a:t>
            </a:r>
            <a:endParaRPr kumimoji="0" lang="en-US" altLang="zh-CN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模型训练时只需要对提示进行梯度更新，其余参数冻结；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在对最终结果影响尽可能小的前提下，大大降低</a:t>
            </a:r>
            <a:r>
              <a:rPr kumimoji="0" lang="zh-CN" alt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训练的时间和空间复杂度</a:t>
            </a:r>
          </a:p>
        </p:txBody>
      </p:sp>
    </p:spTree>
    <p:extLst>
      <p:ext uri="{BB962C8B-B14F-4D97-AF65-F5344CB8AC3E}">
        <p14:creationId xmlns:p14="http://schemas.microsoft.com/office/powerpoint/2010/main" val="384160086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2CA"/>
      </a:accent1>
      <a:accent2>
        <a:srgbClr val="39C96A"/>
      </a:accent2>
      <a:accent3>
        <a:srgbClr val="99D132"/>
      </a:accent3>
      <a:accent4>
        <a:srgbClr val="02AAD1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主题​​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2CA"/>
      </a:accent1>
      <a:accent2>
        <a:srgbClr val="39C96A"/>
      </a:accent2>
      <a:accent3>
        <a:srgbClr val="99D132"/>
      </a:accent3>
      <a:accent4>
        <a:srgbClr val="02AAD1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主题​​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12460</TotalTime>
  <Words>2314</Words>
  <Application>Microsoft Macintosh PowerPoint</Application>
  <PresentationFormat>宽屏</PresentationFormat>
  <Paragraphs>282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6" baseType="lpstr">
      <vt:lpstr>FangSong</vt:lpstr>
      <vt:lpstr>PingFang SC Regular</vt:lpstr>
      <vt:lpstr>PingFang SC Semibold</vt:lpstr>
      <vt:lpstr>Arial</vt:lpstr>
      <vt:lpstr>Times</vt:lpstr>
      <vt:lpstr>Office 主题​​</vt:lpstr>
      <vt:lpstr>PowerPoint 演示文稿</vt:lpstr>
      <vt:lpstr>大规模语言模型背后技术深思</vt:lpstr>
      <vt:lpstr>Topic1：大规模语言模型</vt:lpstr>
      <vt:lpstr>Topic1：大规模语言模型</vt:lpstr>
      <vt:lpstr>Topic1：大规模语言模型</vt:lpstr>
      <vt:lpstr>Topic1：大规模语言模型</vt:lpstr>
      <vt:lpstr>Topic1：大规模语言模型</vt:lpstr>
      <vt:lpstr>Topic2：面向大语言模型的Prompt技术</vt:lpstr>
      <vt:lpstr>Topic2：面向大语言模型的Prompt技术</vt:lpstr>
      <vt:lpstr>Topic2：面向大语言模型的Prompt技术</vt:lpstr>
      <vt:lpstr>PowerPoint 演示文稿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Topic2：面向大语言模型的Prompt技术</vt:lpstr>
      <vt:lpstr>Topic3：NLP研究与应用启示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User</cp:lastModifiedBy>
  <cp:revision>423</cp:revision>
  <dcterms:modified xsi:type="dcterms:W3CDTF">2023-03-23T11:39:51Z</dcterms:modified>
</cp:coreProperties>
</file>