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7"/>
  </p:notesMasterIdLst>
  <p:sldIdLst>
    <p:sldId id="256" r:id="rId2"/>
    <p:sldId id="371" r:id="rId3"/>
    <p:sldId id="257" r:id="rId4"/>
    <p:sldId id="370" r:id="rId5"/>
    <p:sldId id="372" r:id="rId6"/>
    <p:sldId id="374" r:id="rId7"/>
    <p:sldId id="296" r:id="rId8"/>
    <p:sldId id="375" r:id="rId9"/>
    <p:sldId id="309" r:id="rId10"/>
    <p:sldId id="378" r:id="rId11"/>
    <p:sldId id="376" r:id="rId12"/>
    <p:sldId id="377" r:id="rId13"/>
    <p:sldId id="379" r:id="rId14"/>
    <p:sldId id="380" r:id="rId15"/>
    <p:sldId id="381" r:id="rId16"/>
    <p:sldId id="382" r:id="rId17"/>
    <p:sldId id="383" r:id="rId18"/>
    <p:sldId id="385" r:id="rId19"/>
    <p:sldId id="386" r:id="rId20"/>
    <p:sldId id="387" r:id="rId21"/>
    <p:sldId id="388" r:id="rId22"/>
    <p:sldId id="389" r:id="rId23"/>
    <p:sldId id="402" r:id="rId24"/>
    <p:sldId id="390" r:id="rId25"/>
    <p:sldId id="399" r:id="rId26"/>
    <p:sldId id="391" r:id="rId27"/>
    <p:sldId id="395" r:id="rId28"/>
    <p:sldId id="392" r:id="rId29"/>
    <p:sldId id="393" r:id="rId30"/>
    <p:sldId id="396" r:id="rId31"/>
    <p:sldId id="404" r:id="rId32"/>
    <p:sldId id="397" r:id="rId33"/>
    <p:sldId id="398" r:id="rId34"/>
    <p:sldId id="400" r:id="rId35"/>
    <p:sldId id="401" r:id="rId36"/>
    <p:sldId id="403" r:id="rId37"/>
    <p:sldId id="405" r:id="rId38"/>
    <p:sldId id="406" r:id="rId39"/>
    <p:sldId id="407" r:id="rId40"/>
    <p:sldId id="408" r:id="rId41"/>
    <p:sldId id="409" r:id="rId42"/>
    <p:sldId id="410" r:id="rId43"/>
    <p:sldId id="394" r:id="rId44"/>
    <p:sldId id="411" r:id="rId45"/>
    <p:sldId id="353" r:id="rId46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PingFang SC Regular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PingFang SC Regular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PingFang SC Regular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PingFang SC Regular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PingFang SC Regular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PingFang SC Regular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PingFang SC Regular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PingFang SC Regular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PingFang SC Regular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9A3"/>
    <a:srgbClr val="00A1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D1EC"/>
          </a:solidFill>
        </a:fill>
      </a:tcStyle>
    </a:wholeTbl>
    <a:band2H>
      <a:tcTxStyle/>
      <a:tcStyle>
        <a:tcBdr/>
        <a:fill>
          <a:solidFill>
            <a:srgbClr val="E7EAF5"/>
          </a:solidFill>
        </a:fill>
      </a:tcStyle>
    </a:band2H>
    <a:firstCol>
      <a:tcTxStyle b="on" i="off">
        <a:font>
          <a:latin typeface="PingFang SC Semibold"/>
          <a:ea typeface="PingFang SC Semibold"/>
          <a:cs typeface="PingFang SC Semi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PingFang SC Semibold"/>
          <a:ea typeface="PingFang SC Semibold"/>
          <a:cs typeface="PingFang SC Semi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PingFang SC Semibold"/>
          <a:ea typeface="PingFang SC Semibold"/>
          <a:cs typeface="PingFang SC Semi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DEECC"/>
          </a:solidFill>
        </a:fill>
      </a:tcStyle>
    </a:wholeTbl>
    <a:band2H>
      <a:tcTxStyle/>
      <a:tcStyle>
        <a:tcBdr/>
        <a:fill>
          <a:solidFill>
            <a:srgbClr val="EFF7E7"/>
          </a:solidFill>
        </a:fill>
      </a:tcStyle>
    </a:band2H>
    <a:firstCol>
      <a:tcTxStyle b="on" i="off">
        <a:font>
          <a:latin typeface="PingFang SC Semibold"/>
          <a:ea typeface="PingFang SC Semibold"/>
          <a:cs typeface="PingFang SC Semi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PingFang SC Semibold"/>
          <a:ea typeface="PingFang SC Semibold"/>
          <a:cs typeface="PingFang SC Semi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PingFang SC Semibold"/>
          <a:ea typeface="PingFang SC Semibold"/>
          <a:cs typeface="PingFang SC Semi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9CE"/>
          </a:solidFill>
        </a:fill>
      </a:tcStyle>
    </a:wholeTbl>
    <a:band2H>
      <a:tcTxStyle/>
      <a:tcStyle>
        <a:tcBdr/>
        <a:fill>
          <a:solidFill>
            <a:srgbClr val="F0F4E8"/>
          </a:solidFill>
        </a:fill>
      </a:tcStyle>
    </a:band2H>
    <a:firstCol>
      <a:tcTxStyle b="on" i="off">
        <a:font>
          <a:latin typeface="PingFang SC Semibold"/>
          <a:ea typeface="PingFang SC Semibold"/>
          <a:cs typeface="PingFang SC Semi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PingFang SC Semibold"/>
          <a:ea typeface="PingFang SC Semibold"/>
          <a:cs typeface="PingFang SC Semi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PingFang SC Semibold"/>
          <a:ea typeface="PingFang SC Semibold"/>
          <a:cs typeface="PingFang SC Semi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PingFang SC Semibold"/>
          <a:ea typeface="PingFang SC Semibold"/>
          <a:cs typeface="PingFang SC Semi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PingFang SC Semibold"/>
          <a:ea typeface="PingFang SC Semibold"/>
          <a:cs typeface="PingFang SC Semibold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PingFang SC Semibold"/>
          <a:ea typeface="PingFang SC Semibold"/>
          <a:cs typeface="PingFang SC Semi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PingFang SC Semibold"/>
          <a:ea typeface="PingFang SC Semibold"/>
          <a:cs typeface="PingFang SC Semi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PingFang SC Semibold"/>
          <a:ea typeface="PingFang SC Semibold"/>
          <a:cs typeface="PingFang SC Semi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PingFang SC Semibold"/>
          <a:ea typeface="PingFang SC Semibold"/>
          <a:cs typeface="PingFang SC Semi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PingFang SC Semibold"/>
          <a:ea typeface="PingFang SC Semibold"/>
          <a:cs typeface="PingFang SC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PingFang SC Semibold"/>
          <a:ea typeface="PingFang SC Semibold"/>
          <a:cs typeface="PingFang SC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PingFang SC Semibold"/>
          <a:ea typeface="PingFang SC Semibold"/>
          <a:cs typeface="PingFang SC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51"/>
    <p:restoredTop sz="94469"/>
  </p:normalViewPr>
  <p:slideViewPr>
    <p:cSldViewPr snapToGrid="0" snapToObjects="1">
      <p:cViewPr>
        <p:scale>
          <a:sx n="107" d="100"/>
          <a:sy n="107" d="100"/>
        </p:scale>
        <p:origin x="520" y="2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0" name="Shape 16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PingFang SC Regular"/>
      </a:defRPr>
    </a:lvl1pPr>
    <a:lvl2pPr indent="228600" latinLnBrk="0">
      <a:defRPr sz="1200">
        <a:latin typeface="+mn-lt"/>
        <a:ea typeface="+mn-ea"/>
        <a:cs typeface="+mn-cs"/>
        <a:sym typeface="PingFang SC Regular"/>
      </a:defRPr>
    </a:lvl2pPr>
    <a:lvl3pPr indent="457200" latinLnBrk="0">
      <a:defRPr sz="1200">
        <a:latin typeface="+mn-lt"/>
        <a:ea typeface="+mn-ea"/>
        <a:cs typeface="+mn-cs"/>
        <a:sym typeface="PingFang SC Regular"/>
      </a:defRPr>
    </a:lvl3pPr>
    <a:lvl4pPr indent="685800" latinLnBrk="0">
      <a:defRPr sz="1200">
        <a:latin typeface="+mn-lt"/>
        <a:ea typeface="+mn-ea"/>
        <a:cs typeface="+mn-cs"/>
        <a:sym typeface="PingFang SC Regular"/>
      </a:defRPr>
    </a:lvl4pPr>
    <a:lvl5pPr indent="914400" latinLnBrk="0">
      <a:defRPr sz="1200">
        <a:latin typeface="+mn-lt"/>
        <a:ea typeface="+mn-ea"/>
        <a:cs typeface="+mn-cs"/>
        <a:sym typeface="PingFang SC Regular"/>
      </a:defRPr>
    </a:lvl5pPr>
    <a:lvl6pPr indent="1143000" latinLnBrk="0">
      <a:defRPr sz="1200">
        <a:latin typeface="+mn-lt"/>
        <a:ea typeface="+mn-ea"/>
        <a:cs typeface="+mn-cs"/>
        <a:sym typeface="PingFang SC Regular"/>
      </a:defRPr>
    </a:lvl6pPr>
    <a:lvl7pPr indent="1371600" latinLnBrk="0">
      <a:defRPr sz="1200">
        <a:latin typeface="+mn-lt"/>
        <a:ea typeface="+mn-ea"/>
        <a:cs typeface="+mn-cs"/>
        <a:sym typeface="PingFang SC Regular"/>
      </a:defRPr>
    </a:lvl7pPr>
    <a:lvl8pPr indent="1600200" latinLnBrk="0">
      <a:defRPr sz="1200">
        <a:latin typeface="+mn-lt"/>
        <a:ea typeface="+mn-ea"/>
        <a:cs typeface="+mn-cs"/>
        <a:sym typeface="PingFang SC Regular"/>
      </a:defRPr>
    </a:lvl8pPr>
    <a:lvl9pPr indent="1828800" latinLnBrk="0">
      <a:defRPr sz="1200">
        <a:latin typeface="+mn-lt"/>
        <a:ea typeface="+mn-ea"/>
        <a:cs typeface="+mn-cs"/>
        <a:sym typeface="PingFang SC Regular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52625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图文版式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点击此处输入标题"/>
          <p:cNvSpPr txBox="1">
            <a:spLocks noGrp="1"/>
          </p:cNvSpPr>
          <p:nvPr>
            <p:ph type="title" hasCustomPrompt="1"/>
          </p:nvPr>
        </p:nvSpPr>
        <p:spPr>
          <a:xfrm>
            <a:off x="678760" y="477156"/>
            <a:ext cx="5016647" cy="69574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r>
              <a:t>点击此处输入标题</a:t>
            </a:r>
          </a:p>
        </p:txBody>
      </p:sp>
      <p:sp>
        <p:nvSpPr>
          <p:cNvPr id="143" name="长方形 12"/>
          <p:cNvSpPr/>
          <p:nvPr/>
        </p:nvSpPr>
        <p:spPr>
          <a:xfrm>
            <a:off x="476251" y="482225"/>
            <a:ext cx="189795" cy="59529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4" name="图片占位符 8"/>
          <p:cNvSpPr>
            <a:spLocks noGrp="1"/>
          </p:cNvSpPr>
          <p:nvPr>
            <p:ph type="pic" sz="quarter" idx="21"/>
          </p:nvPr>
        </p:nvSpPr>
        <p:spPr>
          <a:xfrm>
            <a:off x="5514392" y="1483573"/>
            <a:ext cx="6677608" cy="219736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45" name="图片占位符 10"/>
          <p:cNvSpPr>
            <a:spLocks noGrp="1"/>
          </p:cNvSpPr>
          <p:nvPr>
            <p:ph type="pic" sz="quarter" idx="22"/>
          </p:nvPr>
        </p:nvSpPr>
        <p:spPr>
          <a:xfrm>
            <a:off x="5514392" y="3928193"/>
            <a:ext cx="6677608" cy="219736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46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点击此处输入标题"/>
          <p:cNvSpPr txBox="1">
            <a:spLocks noGrp="1"/>
          </p:cNvSpPr>
          <p:nvPr>
            <p:ph type="title" hasCustomPrompt="1"/>
          </p:nvPr>
        </p:nvSpPr>
        <p:spPr>
          <a:xfrm>
            <a:off x="678760" y="477156"/>
            <a:ext cx="5016647" cy="69574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r>
              <a:t>点击此处输入标题</a:t>
            </a:r>
          </a:p>
        </p:txBody>
      </p:sp>
      <p:sp>
        <p:nvSpPr>
          <p:cNvPr id="39" name="长方形 12"/>
          <p:cNvSpPr/>
          <p:nvPr/>
        </p:nvSpPr>
        <p:spPr>
          <a:xfrm>
            <a:off x="476251" y="482225"/>
            <a:ext cx="189795" cy="595290"/>
          </a:xfrm>
          <a:prstGeom prst="rect">
            <a:avLst/>
          </a:prstGeom>
          <a:solidFill>
            <a:srgbClr val="479EE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0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2B701B97-3310-024D-84F2-0DE12E0D1A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251" y="1334814"/>
            <a:ext cx="10877549" cy="4842149"/>
          </a:xfrm>
        </p:spPr>
        <p:txBody>
          <a:bodyPr/>
          <a:lstStyle/>
          <a:p>
            <a:endParaRPr kumimoji="1" lang="zh-CN" altLang="en-US" dirty="0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图文版式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点击此处输入标题"/>
          <p:cNvSpPr txBox="1">
            <a:spLocks noGrp="1"/>
          </p:cNvSpPr>
          <p:nvPr>
            <p:ph type="title" hasCustomPrompt="1"/>
          </p:nvPr>
        </p:nvSpPr>
        <p:spPr>
          <a:xfrm>
            <a:off x="678760" y="477156"/>
            <a:ext cx="5016647" cy="69574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r>
              <a:t>点击此处输入标题</a:t>
            </a:r>
          </a:p>
        </p:txBody>
      </p:sp>
      <p:sp>
        <p:nvSpPr>
          <p:cNvPr id="48" name="长方形 12"/>
          <p:cNvSpPr/>
          <p:nvPr/>
        </p:nvSpPr>
        <p:spPr>
          <a:xfrm>
            <a:off x="476251" y="482225"/>
            <a:ext cx="189795" cy="59529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9" name="图片占位符 6"/>
          <p:cNvSpPr>
            <a:spLocks noGrp="1"/>
          </p:cNvSpPr>
          <p:nvPr>
            <p:ph type="pic" sz="quarter" idx="21"/>
          </p:nvPr>
        </p:nvSpPr>
        <p:spPr>
          <a:xfrm>
            <a:off x="4907915" y="1490537"/>
            <a:ext cx="2376171" cy="237617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50" name="弧形 7"/>
          <p:cNvSpPr/>
          <p:nvPr/>
        </p:nvSpPr>
        <p:spPr>
          <a:xfrm flipV="1">
            <a:off x="4615017" y="2678624"/>
            <a:ext cx="2961969" cy="14809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0" y="9671"/>
                  <a:pt x="4835" y="0"/>
                  <a:pt x="10800" y="0"/>
                </a:cubicBezTo>
                <a:cubicBezTo>
                  <a:pt x="16765" y="0"/>
                  <a:pt x="21600" y="9671"/>
                  <a:pt x="21600" y="21600"/>
                </a:cubicBezTo>
              </a:path>
            </a:pathLst>
          </a:custGeom>
          <a:ln w="6350">
            <a:solidFill>
              <a:srgbClr val="404040"/>
            </a:solidFill>
            <a:miter/>
          </a:ln>
        </p:spPr>
        <p:txBody>
          <a:bodyPr lIns="45719" rIns="45719" anchor="ctr"/>
          <a:lstStyle/>
          <a:p>
            <a:pPr algn="ctr"/>
            <a:endParaRPr/>
          </a:p>
        </p:txBody>
      </p:sp>
      <p:grpSp>
        <p:nvGrpSpPr>
          <p:cNvPr id="56" name="组合 8"/>
          <p:cNvGrpSpPr/>
          <p:nvPr/>
        </p:nvGrpSpPr>
        <p:grpSpPr>
          <a:xfrm>
            <a:off x="4489074" y="2579204"/>
            <a:ext cx="3213853" cy="1709557"/>
            <a:chOff x="0" y="0"/>
            <a:chExt cx="3213852" cy="1709555"/>
          </a:xfrm>
        </p:grpSpPr>
        <p:sp>
          <p:nvSpPr>
            <p:cNvPr id="51" name="椭圆 10"/>
            <p:cNvSpPr/>
            <p:nvPr/>
          </p:nvSpPr>
          <p:spPr>
            <a:xfrm>
              <a:off x="-1" y="-1"/>
              <a:ext cx="205259" cy="205259"/>
            </a:xfrm>
            <a:prstGeom prst="ellipse">
              <a:avLst/>
            </a:prstGeom>
            <a:solidFill>
              <a:srgbClr val="40404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2" name="椭圆 11"/>
            <p:cNvSpPr/>
            <p:nvPr/>
          </p:nvSpPr>
          <p:spPr>
            <a:xfrm>
              <a:off x="3008594" y="-1"/>
              <a:ext cx="205259" cy="205259"/>
            </a:xfrm>
            <a:prstGeom prst="ellipse">
              <a:avLst/>
            </a:prstGeom>
            <a:solidFill>
              <a:srgbClr val="40404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3" name="椭圆 12"/>
            <p:cNvSpPr/>
            <p:nvPr/>
          </p:nvSpPr>
          <p:spPr>
            <a:xfrm>
              <a:off x="2567997" y="1063699"/>
              <a:ext cx="205259" cy="205259"/>
            </a:xfrm>
            <a:prstGeom prst="ellipse">
              <a:avLst/>
            </a:prstGeom>
            <a:solidFill>
              <a:srgbClr val="40404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4" name="椭圆 13"/>
            <p:cNvSpPr/>
            <p:nvPr/>
          </p:nvSpPr>
          <p:spPr>
            <a:xfrm>
              <a:off x="1504297" y="1504297"/>
              <a:ext cx="205259" cy="205259"/>
            </a:xfrm>
            <a:prstGeom prst="ellipse">
              <a:avLst/>
            </a:prstGeom>
            <a:solidFill>
              <a:srgbClr val="40404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5" name="椭圆 14"/>
            <p:cNvSpPr/>
            <p:nvPr/>
          </p:nvSpPr>
          <p:spPr>
            <a:xfrm>
              <a:off x="440597" y="1063699"/>
              <a:ext cx="205259" cy="205259"/>
            </a:xfrm>
            <a:prstGeom prst="ellipse">
              <a:avLst/>
            </a:prstGeom>
            <a:solidFill>
              <a:srgbClr val="40404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57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图文版式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点击此处输入标题"/>
          <p:cNvSpPr txBox="1">
            <a:spLocks noGrp="1"/>
          </p:cNvSpPr>
          <p:nvPr>
            <p:ph type="title" hasCustomPrompt="1"/>
          </p:nvPr>
        </p:nvSpPr>
        <p:spPr>
          <a:xfrm>
            <a:off x="678760" y="477156"/>
            <a:ext cx="5016647" cy="69574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r>
              <a:t>点击此处输入标题</a:t>
            </a:r>
          </a:p>
        </p:txBody>
      </p:sp>
      <p:sp>
        <p:nvSpPr>
          <p:cNvPr id="65" name="长方形 12"/>
          <p:cNvSpPr/>
          <p:nvPr/>
        </p:nvSpPr>
        <p:spPr>
          <a:xfrm>
            <a:off x="476251" y="482225"/>
            <a:ext cx="189795" cy="59529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6" name="图片占位符 27"/>
          <p:cNvSpPr>
            <a:spLocks noGrp="1"/>
          </p:cNvSpPr>
          <p:nvPr>
            <p:ph type="pic" idx="21"/>
          </p:nvPr>
        </p:nvSpPr>
        <p:spPr>
          <a:xfrm>
            <a:off x="1638300" y="0"/>
            <a:ext cx="10553700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67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图文版式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点击此处输入标题"/>
          <p:cNvSpPr txBox="1">
            <a:spLocks noGrp="1"/>
          </p:cNvSpPr>
          <p:nvPr>
            <p:ph type="title" hasCustomPrompt="1"/>
          </p:nvPr>
        </p:nvSpPr>
        <p:spPr>
          <a:xfrm>
            <a:off x="678760" y="477156"/>
            <a:ext cx="5016647" cy="69574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r>
              <a:t>点击此处输入标题</a:t>
            </a:r>
          </a:p>
        </p:txBody>
      </p:sp>
      <p:sp>
        <p:nvSpPr>
          <p:cNvPr id="75" name="长方形 12"/>
          <p:cNvSpPr/>
          <p:nvPr/>
        </p:nvSpPr>
        <p:spPr>
          <a:xfrm>
            <a:off x="476251" y="482225"/>
            <a:ext cx="189795" cy="59529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6" name="图片占位符 15"/>
          <p:cNvSpPr>
            <a:spLocks noGrp="1"/>
          </p:cNvSpPr>
          <p:nvPr>
            <p:ph type="pic" sz="quarter" idx="21"/>
          </p:nvPr>
        </p:nvSpPr>
        <p:spPr>
          <a:xfrm>
            <a:off x="-4763" y="4259262"/>
            <a:ext cx="3051176" cy="260350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77" name="图片占位符 16"/>
          <p:cNvSpPr>
            <a:spLocks noGrp="1"/>
          </p:cNvSpPr>
          <p:nvPr>
            <p:ph type="pic" sz="quarter" idx="22"/>
          </p:nvPr>
        </p:nvSpPr>
        <p:spPr>
          <a:xfrm>
            <a:off x="3046413" y="4259262"/>
            <a:ext cx="3049589" cy="260350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78" name="图片占位符 17"/>
          <p:cNvSpPr>
            <a:spLocks noGrp="1"/>
          </p:cNvSpPr>
          <p:nvPr>
            <p:ph type="pic" sz="quarter" idx="23"/>
          </p:nvPr>
        </p:nvSpPr>
        <p:spPr>
          <a:xfrm>
            <a:off x="6096001" y="4259262"/>
            <a:ext cx="3051176" cy="260350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79" name="图片占位符 18"/>
          <p:cNvSpPr>
            <a:spLocks noGrp="1"/>
          </p:cNvSpPr>
          <p:nvPr>
            <p:ph type="pic" sz="quarter" idx="24"/>
          </p:nvPr>
        </p:nvSpPr>
        <p:spPr>
          <a:xfrm>
            <a:off x="9147175" y="4259262"/>
            <a:ext cx="3049589" cy="260350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80" name="图片占位符 14"/>
          <p:cNvSpPr>
            <a:spLocks noGrp="1"/>
          </p:cNvSpPr>
          <p:nvPr>
            <p:ph type="pic" sz="quarter" idx="25"/>
          </p:nvPr>
        </p:nvSpPr>
        <p:spPr>
          <a:xfrm>
            <a:off x="9147175" y="1655763"/>
            <a:ext cx="3049589" cy="260350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81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图文版式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点击此处输入标题"/>
          <p:cNvSpPr txBox="1">
            <a:spLocks noGrp="1"/>
          </p:cNvSpPr>
          <p:nvPr>
            <p:ph type="title" hasCustomPrompt="1"/>
          </p:nvPr>
        </p:nvSpPr>
        <p:spPr>
          <a:xfrm>
            <a:off x="678760" y="477156"/>
            <a:ext cx="5016647" cy="69574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r>
              <a:t>点击此处输入标题</a:t>
            </a:r>
          </a:p>
        </p:txBody>
      </p:sp>
      <p:sp>
        <p:nvSpPr>
          <p:cNvPr id="89" name="长方形 12"/>
          <p:cNvSpPr/>
          <p:nvPr/>
        </p:nvSpPr>
        <p:spPr>
          <a:xfrm>
            <a:off x="476251" y="482225"/>
            <a:ext cx="189795" cy="595290"/>
          </a:xfrm>
          <a:prstGeom prst="rect">
            <a:avLst/>
          </a:prstGeom>
          <a:solidFill>
            <a:srgbClr val="479EE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0" name="矩形 4"/>
          <p:cNvSpPr/>
          <p:nvPr/>
        </p:nvSpPr>
        <p:spPr>
          <a:xfrm>
            <a:off x="4367212" y="1665288"/>
            <a:ext cx="7824787" cy="4633913"/>
          </a:xfrm>
          <a:prstGeom prst="rect">
            <a:avLst/>
          </a:prstGeom>
          <a:solidFill>
            <a:srgbClr val="479EE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1" name="图片占位符 17"/>
          <p:cNvSpPr>
            <a:spLocks noGrp="1"/>
          </p:cNvSpPr>
          <p:nvPr>
            <p:ph type="pic" sz="quarter" idx="21"/>
          </p:nvPr>
        </p:nvSpPr>
        <p:spPr>
          <a:xfrm>
            <a:off x="4799805" y="2011459"/>
            <a:ext cx="2159001" cy="1268953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92" name="图片占位符 18"/>
          <p:cNvSpPr>
            <a:spLocks noGrp="1"/>
          </p:cNvSpPr>
          <p:nvPr>
            <p:ph type="pic" sz="quarter" idx="22"/>
          </p:nvPr>
        </p:nvSpPr>
        <p:spPr>
          <a:xfrm>
            <a:off x="7206456" y="2011459"/>
            <a:ext cx="2159001" cy="1268953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93" name="图片占位符 19"/>
          <p:cNvSpPr>
            <a:spLocks noGrp="1"/>
          </p:cNvSpPr>
          <p:nvPr>
            <p:ph type="pic" sz="quarter" idx="23"/>
          </p:nvPr>
        </p:nvSpPr>
        <p:spPr>
          <a:xfrm>
            <a:off x="9613106" y="2011459"/>
            <a:ext cx="2159001" cy="1268953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94" name="图片占位符 22"/>
          <p:cNvSpPr>
            <a:spLocks noGrp="1"/>
          </p:cNvSpPr>
          <p:nvPr>
            <p:ph type="pic" sz="quarter" idx="24"/>
          </p:nvPr>
        </p:nvSpPr>
        <p:spPr>
          <a:xfrm>
            <a:off x="9613106" y="4203286"/>
            <a:ext cx="2159001" cy="126895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95" name="图片占位符 21"/>
          <p:cNvSpPr>
            <a:spLocks noGrp="1"/>
          </p:cNvSpPr>
          <p:nvPr>
            <p:ph type="pic" sz="quarter" idx="25"/>
          </p:nvPr>
        </p:nvSpPr>
        <p:spPr>
          <a:xfrm>
            <a:off x="7206456" y="4203286"/>
            <a:ext cx="2159001" cy="126895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96" name="图片占位符 20"/>
          <p:cNvSpPr>
            <a:spLocks noGrp="1"/>
          </p:cNvSpPr>
          <p:nvPr>
            <p:ph type="pic" sz="quarter" idx="26"/>
          </p:nvPr>
        </p:nvSpPr>
        <p:spPr>
          <a:xfrm>
            <a:off x="4799805" y="4203286"/>
            <a:ext cx="2159001" cy="126895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97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图文版式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矩形 7"/>
          <p:cNvSpPr/>
          <p:nvPr/>
        </p:nvSpPr>
        <p:spPr>
          <a:xfrm>
            <a:off x="7348538" y="0"/>
            <a:ext cx="4843463" cy="6858000"/>
          </a:xfrm>
          <a:prstGeom prst="rect">
            <a:avLst/>
          </a:prstGeom>
          <a:solidFill>
            <a:srgbClr val="479EE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5" name="点击此处输入标题"/>
          <p:cNvSpPr txBox="1">
            <a:spLocks noGrp="1"/>
          </p:cNvSpPr>
          <p:nvPr>
            <p:ph type="title" hasCustomPrompt="1"/>
          </p:nvPr>
        </p:nvSpPr>
        <p:spPr>
          <a:xfrm>
            <a:off x="678760" y="477156"/>
            <a:ext cx="5016647" cy="69574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r>
              <a:t>点击此处输入标题</a:t>
            </a:r>
          </a:p>
        </p:txBody>
      </p:sp>
      <p:sp>
        <p:nvSpPr>
          <p:cNvPr id="106" name="长方形 12"/>
          <p:cNvSpPr/>
          <p:nvPr/>
        </p:nvSpPr>
        <p:spPr>
          <a:xfrm>
            <a:off x="476251" y="482225"/>
            <a:ext cx="189795" cy="59529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7" name="图片占位符 6"/>
          <p:cNvSpPr>
            <a:spLocks noGrp="1"/>
          </p:cNvSpPr>
          <p:nvPr>
            <p:ph type="pic" sz="half" idx="21"/>
          </p:nvPr>
        </p:nvSpPr>
        <p:spPr>
          <a:xfrm>
            <a:off x="4843464" y="0"/>
            <a:ext cx="2505076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08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图文版式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点击此处输入标题"/>
          <p:cNvSpPr txBox="1">
            <a:spLocks noGrp="1"/>
          </p:cNvSpPr>
          <p:nvPr>
            <p:ph type="title" hasCustomPrompt="1"/>
          </p:nvPr>
        </p:nvSpPr>
        <p:spPr>
          <a:xfrm>
            <a:off x="678760" y="477156"/>
            <a:ext cx="5016647" cy="69574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r>
              <a:t>点击此处输入标题</a:t>
            </a:r>
          </a:p>
        </p:txBody>
      </p:sp>
      <p:sp>
        <p:nvSpPr>
          <p:cNvPr id="116" name="长方形 12"/>
          <p:cNvSpPr/>
          <p:nvPr/>
        </p:nvSpPr>
        <p:spPr>
          <a:xfrm>
            <a:off x="476251" y="482225"/>
            <a:ext cx="189795" cy="59529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7" name="矩形 4"/>
          <p:cNvSpPr/>
          <p:nvPr/>
        </p:nvSpPr>
        <p:spPr>
          <a:xfrm>
            <a:off x="0" y="4305300"/>
            <a:ext cx="12192000" cy="2552700"/>
          </a:xfrm>
          <a:prstGeom prst="rect">
            <a:avLst/>
          </a:prstGeom>
          <a:solidFill>
            <a:srgbClr val="479DE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18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9200" y="1397461"/>
            <a:ext cx="6633600" cy="4063078"/>
          </a:xfrm>
          <a:prstGeom prst="rect">
            <a:avLst/>
          </a:prstGeom>
          <a:ln w="12700">
            <a:miter lim="400000"/>
          </a:ln>
        </p:spPr>
      </p:pic>
      <p:sp>
        <p:nvSpPr>
          <p:cNvPr id="119" name="图片占位符 8"/>
          <p:cNvSpPr>
            <a:spLocks noGrp="1"/>
          </p:cNvSpPr>
          <p:nvPr>
            <p:ph type="pic" sz="quarter" idx="21"/>
          </p:nvPr>
        </p:nvSpPr>
        <p:spPr>
          <a:xfrm>
            <a:off x="3860800" y="1968500"/>
            <a:ext cx="4470400" cy="28067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20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图文版式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矩形 11"/>
          <p:cNvSpPr/>
          <p:nvPr/>
        </p:nvSpPr>
        <p:spPr>
          <a:xfrm>
            <a:off x="762000" y="3768957"/>
            <a:ext cx="4914914" cy="2517543"/>
          </a:xfrm>
          <a:prstGeom prst="rect">
            <a:avLst/>
          </a:prstGeom>
          <a:solidFill>
            <a:srgbClr val="479EE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8" name="任意多边形: 形状 12"/>
          <p:cNvSpPr/>
          <p:nvPr/>
        </p:nvSpPr>
        <p:spPr>
          <a:xfrm>
            <a:off x="997093" y="3153749"/>
            <a:ext cx="1439947" cy="1439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lose/>
                <a:moveTo>
                  <a:pt x="10800" y="1174"/>
                </a:moveTo>
                <a:cubicBezTo>
                  <a:pt x="5484" y="1174"/>
                  <a:pt x="1174" y="5484"/>
                  <a:pt x="1174" y="10800"/>
                </a:cubicBezTo>
                <a:cubicBezTo>
                  <a:pt x="1174" y="16116"/>
                  <a:pt x="5484" y="20426"/>
                  <a:pt x="10800" y="20426"/>
                </a:cubicBezTo>
                <a:cubicBezTo>
                  <a:pt x="16116" y="20426"/>
                  <a:pt x="20426" y="16116"/>
                  <a:pt x="20426" y="10800"/>
                </a:cubicBezTo>
                <a:cubicBezTo>
                  <a:pt x="20426" y="5484"/>
                  <a:pt x="16116" y="1174"/>
                  <a:pt x="10800" y="1174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9" name="矩形 13"/>
          <p:cNvSpPr/>
          <p:nvPr/>
        </p:nvSpPr>
        <p:spPr>
          <a:xfrm>
            <a:off x="6502400" y="3768957"/>
            <a:ext cx="4914914" cy="2517543"/>
          </a:xfrm>
          <a:prstGeom prst="rect">
            <a:avLst/>
          </a:prstGeom>
          <a:solidFill>
            <a:srgbClr val="479EE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0" name="任意多边形: 形状 14"/>
          <p:cNvSpPr/>
          <p:nvPr/>
        </p:nvSpPr>
        <p:spPr>
          <a:xfrm>
            <a:off x="6737494" y="3153749"/>
            <a:ext cx="1439946" cy="1439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lose/>
                <a:moveTo>
                  <a:pt x="10800" y="1174"/>
                </a:moveTo>
                <a:cubicBezTo>
                  <a:pt x="5484" y="1174"/>
                  <a:pt x="1174" y="5484"/>
                  <a:pt x="1174" y="10800"/>
                </a:cubicBezTo>
                <a:cubicBezTo>
                  <a:pt x="1174" y="16116"/>
                  <a:pt x="5484" y="20426"/>
                  <a:pt x="10800" y="20426"/>
                </a:cubicBezTo>
                <a:cubicBezTo>
                  <a:pt x="16116" y="20426"/>
                  <a:pt x="20426" y="16116"/>
                  <a:pt x="20426" y="10800"/>
                </a:cubicBezTo>
                <a:cubicBezTo>
                  <a:pt x="20426" y="5484"/>
                  <a:pt x="16116" y="1174"/>
                  <a:pt x="10800" y="1174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1" name="点击此处输入标题"/>
          <p:cNvSpPr txBox="1">
            <a:spLocks noGrp="1"/>
          </p:cNvSpPr>
          <p:nvPr>
            <p:ph type="title" hasCustomPrompt="1"/>
          </p:nvPr>
        </p:nvSpPr>
        <p:spPr>
          <a:xfrm>
            <a:off x="678760" y="477156"/>
            <a:ext cx="5016647" cy="69574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r>
              <a:t>点击此处输入标题</a:t>
            </a:r>
          </a:p>
        </p:txBody>
      </p:sp>
      <p:sp>
        <p:nvSpPr>
          <p:cNvPr id="132" name="长方形 12"/>
          <p:cNvSpPr/>
          <p:nvPr/>
        </p:nvSpPr>
        <p:spPr>
          <a:xfrm>
            <a:off x="476251" y="482225"/>
            <a:ext cx="189795" cy="59529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3" name="图片占位符 8"/>
          <p:cNvSpPr>
            <a:spLocks noGrp="1"/>
          </p:cNvSpPr>
          <p:nvPr>
            <p:ph type="pic" sz="quarter" idx="21"/>
          </p:nvPr>
        </p:nvSpPr>
        <p:spPr>
          <a:xfrm>
            <a:off x="1075352" y="3232008"/>
            <a:ext cx="1283430" cy="128343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34" name="图片占位符 10"/>
          <p:cNvSpPr>
            <a:spLocks noGrp="1"/>
          </p:cNvSpPr>
          <p:nvPr>
            <p:ph type="pic" sz="quarter" idx="22"/>
          </p:nvPr>
        </p:nvSpPr>
        <p:spPr>
          <a:xfrm>
            <a:off x="6815752" y="3232008"/>
            <a:ext cx="1283430" cy="128343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35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/>
          <p:cNvSpPr/>
          <p:nvPr/>
        </p:nvSpPr>
        <p:spPr>
          <a:xfrm>
            <a:off x="5587053" y="0"/>
            <a:ext cx="6604949" cy="685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648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5648" y="0"/>
                </a:lnTo>
                <a:close/>
              </a:path>
            </a:pathLst>
          </a:custGeom>
          <a:solidFill>
            <a:srgbClr val="479EE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" name="矩形 2"/>
          <p:cNvSpPr/>
          <p:nvPr/>
        </p:nvSpPr>
        <p:spPr>
          <a:xfrm>
            <a:off x="325701" y="431800"/>
            <a:ext cx="11540598" cy="5994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50800" rotWithShape="0">
              <a:srgbClr val="000000">
                <a:alpha val="2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" name="标题文本"/>
          <p:cNvSpPr txBox="1">
            <a:spLocks noGrp="1"/>
          </p:cNvSpPr>
          <p:nvPr>
            <p:ph type="title"/>
          </p:nvPr>
        </p:nvSpPr>
        <p:spPr>
          <a:xfrm>
            <a:off x="609600" y="92074"/>
            <a:ext cx="109728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r>
              <a:t>标题文本</a:t>
            </a:r>
          </a:p>
        </p:txBody>
      </p:sp>
      <p:sp>
        <p:nvSpPr>
          <p:cNvPr id="5" name="正文级别 1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/>
          <a:p>
            <a:r>
              <a:rPr dirty="0" err="1"/>
              <a:t>正文级别</a:t>
            </a:r>
            <a:r>
              <a:rPr dirty="0"/>
              <a:t> 1</a:t>
            </a:r>
          </a:p>
          <a:p>
            <a:pPr lvl="1"/>
            <a:r>
              <a:rPr dirty="0" err="1"/>
              <a:t>正文级别</a:t>
            </a:r>
            <a:r>
              <a:rPr dirty="0"/>
              <a:t> 2</a:t>
            </a:r>
          </a:p>
          <a:p>
            <a:pPr lvl="2"/>
            <a:r>
              <a:rPr dirty="0" err="1"/>
              <a:t>正文级别</a:t>
            </a:r>
            <a:r>
              <a:rPr dirty="0"/>
              <a:t> 3</a:t>
            </a:r>
          </a:p>
          <a:p>
            <a:pPr lvl="3"/>
            <a:r>
              <a:rPr dirty="0" err="1"/>
              <a:t>正文级别</a:t>
            </a:r>
            <a:r>
              <a:rPr dirty="0"/>
              <a:t> 4</a:t>
            </a:r>
          </a:p>
          <a:p>
            <a:pPr lvl="4"/>
            <a:r>
              <a:rPr dirty="0" err="1"/>
              <a:t>正文级别</a:t>
            </a:r>
            <a:r>
              <a:rPr dirty="0"/>
              <a:t> 5</a:t>
            </a:r>
          </a:p>
        </p:txBody>
      </p:sp>
      <p:sp>
        <p:nvSpPr>
          <p:cNvPr id="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PingFang SC Regular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PingFang SC Regular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PingFang SC Regular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PingFang SC Regular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PingFang SC Regular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PingFang SC Regular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PingFang SC Regular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PingFang SC Regular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PingFang SC Regular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PingFang SC Regular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PingFang SC Regular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PingFang SC Regular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PingFang SC Regular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PingFang SC Regular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PingFang SC Regular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PingFang SC Regular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PingFang SC Regular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PingFang SC Regular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PingFang SC Regular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PingFang SC Regular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PingFang SC Regular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PingFang SC Regular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PingFang SC Regular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PingFang SC Regular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PingFang SC Regular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PingFang SC Regular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PingFang SC Regular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ingFang SC Regular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ingFang SC Regular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ingFang SC Regular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ingFang SC Regular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ingFang SC Regular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ingFang SC Regular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ingFang SC Regular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ingFang SC Regular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ingFang SC Regular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jn1996.blog.csdn.net/article/details/120607050?spm=1001.2014.3001.5502" TargetMode="External"/><Relationship Id="rId7" Type="http://schemas.openxmlformats.org/officeDocument/2006/relationships/hyperlink" Target="https://blog.csdn.net/qq_36426650/article/details/131612071?spm=1001.2014.3001.5501" TargetMode="External"/><Relationship Id="rId2" Type="http://schemas.openxmlformats.org/officeDocument/2006/relationships/hyperlink" Target="https://blog.csdn.net/qq_36426650/article/details/130764843?spm=1001.2014.3001.550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zhuanlan.zhihu.com/p/656676717" TargetMode="External"/><Relationship Id="rId5" Type="http://schemas.openxmlformats.org/officeDocument/2006/relationships/hyperlink" Target="https://blog.csdn.net/qq_36426650/article/details/131753251?spm=1001.2014.3001.5501" TargetMode="External"/><Relationship Id="rId4" Type="http://schemas.openxmlformats.org/officeDocument/2006/relationships/hyperlink" Target="https://blog.csdn.net/qq_36426650/article/details/133020911?spm=1001.2014.3001.5501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组合 14"/>
          <p:cNvSpPr txBox="1"/>
          <p:nvPr/>
        </p:nvSpPr>
        <p:spPr>
          <a:xfrm>
            <a:off x="321308" y="960699"/>
            <a:ext cx="11540597" cy="30094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sz="5400" spc="300"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r>
              <a:rPr lang="zh-CN" altLang="en-US" sz="4800" b="1" dirty="0">
                <a:latin typeface="FangSong" panose="02010609060101010101" pitchFamily="49" charset="-122"/>
                <a:ea typeface="FangSong" panose="02010609060101010101" pitchFamily="49" charset="-122"/>
              </a:rPr>
              <a:t>大模型的幻觉问题</a:t>
            </a:r>
          </a:p>
          <a:p>
            <a:endParaRPr lang="en-US" sz="2000" dirty="0"/>
          </a:p>
          <a:p>
            <a:r>
              <a:rPr lang="en-US" altLang="zh-CN" sz="2000" b="1" dirty="0">
                <a:latin typeface="Times" pitchFamily="2" charset="0"/>
              </a:rPr>
              <a:t>Hallucination Issues of Large Language Models</a:t>
            </a:r>
            <a:endParaRPr lang="en-US" altLang="zh-CN" sz="3600" b="1" dirty="0">
              <a:latin typeface="Times" pitchFamily="2" charset="0"/>
            </a:endParaRPr>
          </a:p>
        </p:txBody>
      </p:sp>
      <p:sp>
        <p:nvSpPr>
          <p:cNvPr id="4" name="2021年8月16号">
            <a:extLst>
              <a:ext uri="{FF2B5EF4-FFF2-40B4-BE49-F238E27FC236}">
                <a16:creationId xmlns:a16="http://schemas.microsoft.com/office/drawing/2014/main" id="{76AD0AF4-41EA-6A59-DFF7-BBBB8C281604}"/>
              </a:ext>
            </a:extLst>
          </p:cNvPr>
          <p:cNvSpPr txBox="1"/>
          <p:nvPr/>
        </p:nvSpPr>
        <p:spPr>
          <a:xfrm>
            <a:off x="4660831" y="4247908"/>
            <a:ext cx="2676372" cy="954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>
                <a:solidFill>
                  <a:srgbClr val="535353"/>
                </a:solidFill>
              </a:defRPr>
            </a:lvl1pPr>
          </a:lstStyle>
          <a:p>
            <a:r>
              <a:rPr lang="zh-CN" altLang="en-US" sz="2800" b="1" dirty="0">
                <a:latin typeface="FangSong" panose="02010609060101010101" pitchFamily="49" charset="-122"/>
                <a:ea typeface="FangSong" panose="02010609060101010101" pitchFamily="49" charset="-122"/>
              </a:rPr>
              <a:t>王嘉宁</a:t>
            </a:r>
            <a:endParaRPr lang="en-US" altLang="zh-CN" sz="2800" b="1" dirty="0"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r>
              <a:rPr lang="en-US" altLang="zh-CN" sz="2800" b="1" dirty="0">
                <a:latin typeface="FangSong" panose="02010609060101010101" pitchFamily="49" charset="-122"/>
                <a:ea typeface="FangSong" panose="02010609060101010101" pitchFamily="49" charset="-122"/>
              </a:rPr>
              <a:t>2023</a:t>
            </a:r>
            <a:r>
              <a:rPr lang="zh-CN" altLang="en-US" sz="2800" b="1" dirty="0">
                <a:latin typeface="FangSong" panose="02010609060101010101" pitchFamily="49" charset="-122"/>
                <a:ea typeface="FangSong" panose="02010609060101010101" pitchFamily="49" charset="-122"/>
              </a:rPr>
              <a:t>年</a:t>
            </a:r>
            <a:r>
              <a:rPr lang="en-US" altLang="zh-CN" sz="2800" b="1" dirty="0">
                <a:latin typeface="FangSong" panose="02010609060101010101" pitchFamily="49" charset="-122"/>
                <a:ea typeface="FangSong" panose="02010609060101010101" pitchFamily="49" charset="-122"/>
              </a:rPr>
              <a:t>09</a:t>
            </a:r>
            <a:r>
              <a:rPr lang="zh-CN" altLang="en-US" sz="2800" b="1" dirty="0">
                <a:latin typeface="FangSong" panose="02010609060101010101" pitchFamily="49" charset="-122"/>
                <a:ea typeface="FangSong" panose="02010609060101010101" pitchFamily="49" charset="-122"/>
              </a:rPr>
              <a:t>月</a:t>
            </a:r>
            <a:r>
              <a:rPr lang="en-US" altLang="zh-CN" sz="2800" b="1" dirty="0">
                <a:latin typeface="FangSong" panose="02010609060101010101" pitchFamily="49" charset="-122"/>
                <a:ea typeface="FangSong" panose="02010609060101010101" pitchFamily="49" charset="-122"/>
              </a:rPr>
              <a:t>28</a:t>
            </a:r>
            <a:r>
              <a:rPr lang="zh-CN" altLang="en-US" sz="2800" b="1" dirty="0">
                <a:latin typeface="FangSong" panose="02010609060101010101" pitchFamily="49" charset="-122"/>
                <a:ea typeface="FangSong" panose="02010609060101010101" pitchFamily="49" charset="-122"/>
              </a:rPr>
              <a:t>日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838CC71-A200-0FD8-E6B2-BD681B8674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9" t="29230" r="5387" b="29538"/>
          <a:stretch/>
        </p:blipFill>
        <p:spPr bwMode="auto">
          <a:xfrm>
            <a:off x="6812014" y="5522984"/>
            <a:ext cx="3950632" cy="77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华东师范大学数据科学与工程学院">
            <a:extLst>
              <a:ext uri="{FF2B5EF4-FFF2-40B4-BE49-F238E27FC236}">
                <a16:creationId xmlns:a16="http://schemas.microsoft.com/office/drawing/2014/main" id="{2B7750AF-22EA-AE6E-09C4-30537945FB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4" t="12170" r="10069" b="13395"/>
          <a:stretch/>
        </p:blipFill>
        <p:spPr bwMode="auto">
          <a:xfrm>
            <a:off x="10870943" y="5522983"/>
            <a:ext cx="846394" cy="77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AC22C871-957D-60CA-5B97-04CFCF38A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04" y="402978"/>
            <a:ext cx="5016647" cy="431844"/>
          </a:xfrm>
        </p:spPr>
        <p:txBody>
          <a:bodyPr>
            <a:normAutofit/>
          </a:bodyPr>
          <a:lstStyle/>
          <a:p>
            <a:r>
              <a:rPr kumimoji="1" lang="zh-CN" altLang="en-US" sz="2400" dirty="0"/>
              <a:t>大模型产生幻觉的因素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ECCE1CC-72EF-DD5D-1026-D2C5B3139C93}"/>
              </a:ext>
            </a:extLst>
          </p:cNvPr>
          <p:cNvSpPr txBox="1"/>
          <p:nvPr/>
        </p:nvSpPr>
        <p:spPr>
          <a:xfrm>
            <a:off x="840204" y="834553"/>
            <a:ext cx="101566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数据方面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625285EF-8967-69C5-8A73-38274286C9DE}"/>
              </a:ext>
            </a:extLst>
          </p:cNvPr>
          <p:cNvSpPr txBox="1"/>
          <p:nvPr/>
        </p:nvSpPr>
        <p:spPr>
          <a:xfrm>
            <a:off x="468245" y="1411093"/>
            <a:ext cx="6165030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Times" pitchFamily="2" charset="0"/>
                <a:ea typeface="FangSong" panose="02010609060101010101" pitchFamily="49" charset="-122"/>
              </a:rPr>
              <a:t>知识边界模糊</a:t>
            </a:r>
            <a:endParaRPr lang="zh-CN" altLang="en-US" sz="2400" dirty="0">
              <a:effectLst/>
              <a:latin typeface="Times" pitchFamily="2" charset="0"/>
              <a:ea typeface="FangSong" panose="02010609060101010101" pitchFamily="49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04183C3-DCCC-B0BC-4F2B-C7AC6B21B054}"/>
              </a:ext>
            </a:extLst>
          </p:cNvPr>
          <p:cNvSpPr txBox="1"/>
          <p:nvPr/>
        </p:nvSpPr>
        <p:spPr>
          <a:xfrm>
            <a:off x="1093693" y="2079699"/>
            <a:ext cx="10470778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zh-CN" altLang="en-US" sz="2400" dirty="0">
                <a:effectLst/>
                <a:latin typeface="Times" pitchFamily="2" charset="0"/>
                <a:ea typeface="FangSong" panose="02010609060101010101" pitchFamily="49" charset="-122"/>
              </a:rPr>
              <a:t>训练数据中缺乏某类知识或信息，导致模型对相应知识存在模糊问题。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455DC350-BF53-E28E-A39D-A0D76227A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034" y="3059523"/>
            <a:ext cx="3600358" cy="3600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F37AABC-C7BD-82FE-CC9C-9A46A38905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6851" y="3212633"/>
            <a:ext cx="5311530" cy="3489251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4F33506C-3D85-7892-0BC7-A64FCE5522E4}"/>
              </a:ext>
            </a:extLst>
          </p:cNvPr>
          <p:cNvSpPr txBox="1"/>
          <p:nvPr/>
        </p:nvSpPr>
        <p:spPr>
          <a:xfrm>
            <a:off x="1093693" y="2517471"/>
            <a:ext cx="10470778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zh-CN" altLang="en-US" sz="2400" dirty="0">
                <a:effectLst/>
                <a:latin typeface="Times" pitchFamily="2" charset="0"/>
                <a:ea typeface="FangSong" panose="02010609060101010101" pitchFamily="49" charset="-122"/>
              </a:rPr>
              <a:t>大模型对自己认知边界模糊，不知道自己是否真正知道对应的知识。</a:t>
            </a:r>
          </a:p>
        </p:txBody>
      </p:sp>
    </p:spTree>
    <p:extLst>
      <p:ext uri="{BB962C8B-B14F-4D97-AF65-F5344CB8AC3E}">
        <p14:creationId xmlns:p14="http://schemas.microsoft.com/office/powerpoint/2010/main" val="354537288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AC22C871-957D-60CA-5B97-04CFCF38A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04" y="402978"/>
            <a:ext cx="5016647" cy="431844"/>
          </a:xfrm>
        </p:spPr>
        <p:txBody>
          <a:bodyPr>
            <a:normAutofit/>
          </a:bodyPr>
          <a:lstStyle/>
          <a:p>
            <a:r>
              <a:rPr kumimoji="1" lang="zh-CN" altLang="en-US" sz="2400" dirty="0"/>
              <a:t>大模型产生幻觉的因素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ECCE1CC-72EF-DD5D-1026-D2C5B3139C93}"/>
              </a:ext>
            </a:extLst>
          </p:cNvPr>
          <p:cNvSpPr txBox="1"/>
          <p:nvPr/>
        </p:nvSpPr>
        <p:spPr>
          <a:xfrm>
            <a:off x="840204" y="834553"/>
            <a:ext cx="152221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模型训练方面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625285EF-8967-69C5-8A73-38274286C9DE}"/>
              </a:ext>
            </a:extLst>
          </p:cNvPr>
          <p:cNvSpPr txBox="1"/>
          <p:nvPr/>
        </p:nvSpPr>
        <p:spPr>
          <a:xfrm>
            <a:off x="468245" y="1411093"/>
            <a:ext cx="6165030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2400" dirty="0">
                <a:effectLst/>
                <a:latin typeface="Times" pitchFamily="2" charset="0"/>
                <a:ea typeface="FangSong" panose="02010609060101010101" pitchFamily="49" charset="-122"/>
              </a:rPr>
              <a:t>不合适的表征方法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2D61EDC-CD8B-18AD-04D2-E1292ABA7AA7}"/>
              </a:ext>
            </a:extLst>
          </p:cNvPr>
          <p:cNvSpPr txBox="1"/>
          <p:nvPr/>
        </p:nvSpPr>
        <p:spPr>
          <a:xfrm>
            <a:off x="1093693" y="2079699"/>
            <a:ext cx="10470778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zh-CN" altLang="en-US" sz="2400" dirty="0">
                <a:effectLst/>
                <a:latin typeface="Times" pitchFamily="2" charset="0"/>
                <a:ea typeface="FangSong" panose="02010609060101010101" pitchFamily="49" charset="-122"/>
              </a:rPr>
              <a:t>模型的结构设计不合理，表征</a:t>
            </a:r>
            <a:r>
              <a:rPr lang="zh-CN" altLang="en-US" sz="2400" dirty="0">
                <a:latin typeface="Times" pitchFamily="2" charset="0"/>
                <a:ea typeface="FangSong" panose="02010609060101010101" pitchFamily="49" charset="-122"/>
              </a:rPr>
              <a:t>融合方法存在不足。</a:t>
            </a:r>
            <a:endParaRPr lang="zh-CN" altLang="en-US" sz="2400" dirty="0">
              <a:effectLst/>
              <a:latin typeface="Times" pitchFamily="2" charset="0"/>
              <a:ea typeface="FangSong" panose="02010609060101010101" pitchFamily="49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F809014-EB78-A856-6685-E6A396E1FFB4}"/>
              </a:ext>
            </a:extLst>
          </p:cNvPr>
          <p:cNvSpPr txBox="1"/>
          <p:nvPr/>
        </p:nvSpPr>
        <p:spPr>
          <a:xfrm>
            <a:off x="1093693" y="3412374"/>
            <a:ext cx="10470778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zh-CN" altLang="en-US" sz="2400" dirty="0">
                <a:effectLst/>
                <a:latin typeface="Times" pitchFamily="2" charset="0"/>
                <a:ea typeface="FangSong" panose="02010609060101010101" pitchFamily="49" charset="-122"/>
              </a:rPr>
              <a:t>大模型均采用采样的方法生成文本，虽然提升内容的多样性和创造性，但也存在产生幻觉风险。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47D96F8-A48F-0CF7-7D7C-FA05A5DFC287}"/>
              </a:ext>
            </a:extLst>
          </p:cNvPr>
          <p:cNvSpPr txBox="1"/>
          <p:nvPr/>
        </p:nvSpPr>
        <p:spPr>
          <a:xfrm>
            <a:off x="468245" y="2801082"/>
            <a:ext cx="6165030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2400" dirty="0">
                <a:effectLst/>
                <a:latin typeface="Times" pitchFamily="2" charset="0"/>
                <a:ea typeface="FangSong" panose="02010609060101010101" pitchFamily="49" charset="-122"/>
              </a:rPr>
              <a:t>不恰当的解码方法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3D6DD43-7F96-9A0E-CEFA-C04028DC449D}"/>
              </a:ext>
            </a:extLst>
          </p:cNvPr>
          <p:cNvSpPr txBox="1"/>
          <p:nvPr/>
        </p:nvSpPr>
        <p:spPr>
          <a:xfrm>
            <a:off x="1093693" y="5031409"/>
            <a:ext cx="10470778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zh-CN" altLang="en-US" sz="2400" dirty="0">
                <a:effectLst/>
                <a:latin typeface="Times" pitchFamily="2" charset="0"/>
                <a:ea typeface="FangSong" panose="02010609060101010101" pitchFamily="49" charset="-122"/>
              </a:rPr>
              <a:t>指令微调教会模型如何利用参数内知识进行回答，但也会导致模型为了回答问题而寻找相似的知识予以代替，从而存在混淆是非问题。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B12E8F2A-91BA-AD48-94AC-E5DEB28E02A2}"/>
              </a:ext>
            </a:extLst>
          </p:cNvPr>
          <p:cNvSpPr txBox="1"/>
          <p:nvPr/>
        </p:nvSpPr>
        <p:spPr>
          <a:xfrm>
            <a:off x="468245" y="4420117"/>
            <a:ext cx="6165030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2400" dirty="0">
                <a:effectLst/>
                <a:latin typeface="Times" pitchFamily="2" charset="0"/>
                <a:ea typeface="FangSong" panose="02010609060101010101" pitchFamily="49" charset="-122"/>
              </a:rPr>
              <a:t>指令微调是一种行为克隆</a:t>
            </a:r>
          </a:p>
        </p:txBody>
      </p:sp>
    </p:spTree>
    <p:extLst>
      <p:ext uri="{BB962C8B-B14F-4D97-AF65-F5344CB8AC3E}">
        <p14:creationId xmlns:p14="http://schemas.microsoft.com/office/powerpoint/2010/main" val="215457239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AC22C871-957D-60CA-5B97-04CFCF38A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04" y="402978"/>
            <a:ext cx="5016647" cy="431844"/>
          </a:xfrm>
        </p:spPr>
        <p:txBody>
          <a:bodyPr>
            <a:normAutofit/>
          </a:bodyPr>
          <a:lstStyle/>
          <a:p>
            <a:r>
              <a:rPr kumimoji="1" lang="zh-CN" altLang="en-US" sz="2400" dirty="0"/>
              <a:t>大模型产生幻觉的因素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ECCE1CC-72EF-DD5D-1026-D2C5B3139C93}"/>
              </a:ext>
            </a:extLst>
          </p:cNvPr>
          <p:cNvSpPr txBox="1"/>
          <p:nvPr/>
        </p:nvSpPr>
        <p:spPr>
          <a:xfrm>
            <a:off x="840204" y="834553"/>
            <a:ext cx="152221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模型训练方面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05A5319-E7E0-7EEA-112B-1B89BAB5289D}"/>
              </a:ext>
            </a:extLst>
          </p:cNvPr>
          <p:cNvSpPr txBox="1"/>
          <p:nvPr/>
        </p:nvSpPr>
        <p:spPr>
          <a:xfrm>
            <a:off x="498725" y="1635458"/>
            <a:ext cx="6165030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2400" dirty="0">
                <a:effectLst/>
                <a:latin typeface="Times" pitchFamily="2" charset="0"/>
                <a:ea typeface="FangSong" panose="02010609060101010101" pitchFamily="49" charset="-122"/>
              </a:rPr>
              <a:t>训练与推理的差异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DC1D05A-5B78-2CC3-6DE0-0B9B3C542EC1}"/>
              </a:ext>
            </a:extLst>
          </p:cNvPr>
          <p:cNvSpPr txBox="1"/>
          <p:nvPr/>
        </p:nvSpPr>
        <p:spPr>
          <a:xfrm>
            <a:off x="1124174" y="2291010"/>
            <a:ext cx="10470778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zh-CN" altLang="en-US" sz="2400" dirty="0">
                <a:effectLst/>
                <a:latin typeface="Times" pitchFamily="2" charset="0"/>
                <a:ea typeface="FangSong" panose="02010609060101010101" pitchFamily="49" charset="-122"/>
              </a:rPr>
              <a:t>训练时采用的是极大化似然估计的方法训练模型，推理时则是基于已经生成的结果来生成下一个最有可能的词。而在生成过程中是根据模型本身自己生成的历史结果来考虑的，所以会存在</a:t>
            </a:r>
            <a:r>
              <a:rPr lang="en" altLang="zh-CN" sz="2400" dirty="0">
                <a:effectLst/>
                <a:latin typeface="Times" pitchFamily="2" charset="0"/>
                <a:ea typeface="FangSong" panose="02010609060101010101" pitchFamily="49" charset="-122"/>
              </a:rPr>
              <a:t>bias</a:t>
            </a:r>
            <a:r>
              <a:rPr lang="zh-CN" altLang="en-US" sz="2400" dirty="0">
                <a:effectLst/>
                <a:latin typeface="Times" pitchFamily="2" charset="0"/>
                <a:ea typeface="FangSong" panose="02010609060101010101" pitchFamily="49" charset="-122"/>
              </a:rPr>
              <a:t>问题</a:t>
            </a:r>
            <a:r>
              <a:rPr lang="zh-CN" altLang="en-US" sz="2400" dirty="0">
                <a:latin typeface="Times" pitchFamily="2" charset="0"/>
                <a:ea typeface="FangSong" panose="02010609060101010101" pitchFamily="49" charset="-122"/>
              </a:rPr>
              <a:t>。</a:t>
            </a:r>
            <a:endParaRPr lang="zh-CN" altLang="en-US" sz="2400" dirty="0">
              <a:effectLst/>
              <a:latin typeface="Times" pitchFamily="2" charset="0"/>
              <a:ea typeface="FangSong" panose="02010609060101010101" pitchFamily="49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DCF499F-FB1E-3635-ABA7-6CF697E35798}"/>
              </a:ext>
            </a:extLst>
          </p:cNvPr>
          <p:cNvSpPr txBox="1"/>
          <p:nvPr/>
        </p:nvSpPr>
        <p:spPr>
          <a:xfrm>
            <a:off x="498725" y="3685224"/>
            <a:ext cx="6165030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2400" dirty="0">
                <a:effectLst/>
                <a:latin typeface="Times" pitchFamily="2" charset="0"/>
                <a:ea typeface="FangSong" panose="02010609060101010101" pitchFamily="49" charset="-122"/>
              </a:rPr>
              <a:t>自回归生成固有缺陷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A9E0016-591C-998E-0A38-9357CBE712E4}"/>
              </a:ext>
            </a:extLst>
          </p:cNvPr>
          <p:cNvSpPr txBox="1"/>
          <p:nvPr/>
        </p:nvSpPr>
        <p:spPr>
          <a:xfrm>
            <a:off x="1124174" y="4248443"/>
            <a:ext cx="10470778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zh-CN" altLang="en-US" sz="2400" dirty="0">
                <a:effectLst/>
                <a:latin typeface="Times" pitchFamily="2" charset="0"/>
                <a:ea typeface="FangSong" panose="02010609060101010101" pitchFamily="49" charset="-122"/>
              </a:rPr>
              <a:t>模型只能</a:t>
            </a:r>
            <a:r>
              <a:rPr lang="en-US" altLang="zh-CN" sz="2400" dirty="0">
                <a:effectLst/>
                <a:latin typeface="Times" pitchFamily="2" charset="0"/>
                <a:ea typeface="FangSong" panose="02010609060101010101" pitchFamily="49" charset="-122"/>
              </a:rPr>
              <a:t>token-by-token</a:t>
            </a:r>
            <a:r>
              <a:rPr lang="zh-CN" altLang="en-US" sz="2400" dirty="0">
                <a:effectLst/>
                <a:latin typeface="Times" pitchFamily="2" charset="0"/>
                <a:ea typeface="FangSong" panose="02010609060101010101" pitchFamily="49" charset="-122"/>
              </a:rPr>
              <a:t>生成。靠前生成的</a:t>
            </a:r>
            <a:r>
              <a:rPr lang="en-US" altLang="zh-CN" sz="2400" dirty="0">
                <a:effectLst/>
                <a:latin typeface="Times" pitchFamily="2" charset="0"/>
                <a:ea typeface="FangSong" panose="02010609060101010101" pitchFamily="49" charset="-122"/>
              </a:rPr>
              <a:t>token</a:t>
            </a:r>
            <a:r>
              <a:rPr lang="zh-CN" altLang="en-US" sz="2400" dirty="0">
                <a:effectLst/>
                <a:latin typeface="Times" pitchFamily="2" charset="0"/>
                <a:ea typeface="FangSong" panose="02010609060101010101" pitchFamily="49" charset="-122"/>
              </a:rPr>
              <a:t>如果存在错误，则会影响后续的生成，导致错上加错。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A5CEF8C8-7425-490D-E8E3-3193B85D03D2}"/>
              </a:ext>
            </a:extLst>
          </p:cNvPr>
          <p:cNvSpPr/>
          <p:nvPr/>
        </p:nvSpPr>
        <p:spPr>
          <a:xfrm>
            <a:off x="696845" y="5328715"/>
            <a:ext cx="11096227" cy="646329"/>
          </a:xfrm>
          <a:prstGeom prst="rect">
            <a:avLst/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肾小管性酸中毒的注意事项是什么？对有</a:t>
            </a:r>
            <a:r>
              <a:rPr kumimoji="0" lang="zh-CN" altLang="en-US" sz="1800" b="1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糖尿病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、失钾、周期性麻痹、反复生死的肾盂肾炎、骨或关节痛。病理性骨折病人，尤其是女性患者，应考虑</a:t>
            </a:r>
            <a:r>
              <a:rPr kumimoji="0" lang="en-US" altLang="zh-CN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dRAT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可能性，</a:t>
            </a:r>
            <a:r>
              <a:rPr kumimoji="0" lang="zh-CN" altLang="en-US" sz="1800" b="1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检查胰岛素量</a:t>
            </a:r>
            <a:r>
              <a:rPr kumimoji="0" lang="en-US" altLang="zh-CN" sz="18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 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…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88330146-9869-4C25-3BFA-F831EE8A3B42}"/>
              </a:ext>
            </a:extLst>
          </p:cNvPr>
          <p:cNvSpPr txBox="1"/>
          <p:nvPr/>
        </p:nvSpPr>
        <p:spPr>
          <a:xfrm>
            <a:off x="4846320" y="5037877"/>
            <a:ext cx="78482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尿崩症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9B80415A-C22B-12FE-9AF6-A996CFD6C391}"/>
              </a:ext>
            </a:extLst>
          </p:cNvPr>
          <p:cNvSpPr txBox="1"/>
          <p:nvPr/>
        </p:nvSpPr>
        <p:spPr>
          <a:xfrm>
            <a:off x="7208520" y="5858561"/>
            <a:ext cx="32316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❌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632248067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AC22C871-957D-60CA-5B97-04CFCF38A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04" y="402978"/>
            <a:ext cx="5016647" cy="431844"/>
          </a:xfrm>
        </p:spPr>
        <p:txBody>
          <a:bodyPr>
            <a:normAutofit/>
          </a:bodyPr>
          <a:lstStyle/>
          <a:p>
            <a:r>
              <a:rPr kumimoji="1" lang="zh-CN" altLang="en-US" sz="2400" dirty="0"/>
              <a:t>大模型产生幻觉的因素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ECCE1CC-72EF-DD5D-1026-D2C5B3139C93}"/>
              </a:ext>
            </a:extLst>
          </p:cNvPr>
          <p:cNvSpPr txBox="1"/>
          <p:nvPr/>
        </p:nvSpPr>
        <p:spPr>
          <a:xfrm>
            <a:off x="840204" y="834553"/>
            <a:ext cx="101566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其他因素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05A5319-E7E0-7EEA-112B-1B89BAB5289D}"/>
              </a:ext>
            </a:extLst>
          </p:cNvPr>
          <p:cNvSpPr txBox="1"/>
          <p:nvPr/>
        </p:nvSpPr>
        <p:spPr>
          <a:xfrm>
            <a:off x="498725" y="1635458"/>
            <a:ext cx="6165030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2400" dirty="0">
                <a:effectLst/>
                <a:latin typeface="Times" pitchFamily="2" charset="0"/>
                <a:ea typeface="FangSong" panose="02010609060101010101" pitchFamily="49" charset="-122"/>
              </a:rPr>
              <a:t>抗攻击扰动能力不足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DC1D05A-5B78-2CC3-6DE0-0B9B3C542EC1}"/>
              </a:ext>
            </a:extLst>
          </p:cNvPr>
          <p:cNvSpPr txBox="1"/>
          <p:nvPr/>
        </p:nvSpPr>
        <p:spPr>
          <a:xfrm>
            <a:off x="1124174" y="2291010"/>
            <a:ext cx="3097306" cy="19389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zh-CN" altLang="en-US" sz="2400" dirty="0">
                <a:effectLst/>
                <a:latin typeface="Times" pitchFamily="2" charset="0"/>
                <a:ea typeface="FangSong" panose="02010609060101010101" pitchFamily="49" charset="-122"/>
              </a:rPr>
              <a:t>恶意输入的</a:t>
            </a:r>
            <a:r>
              <a:rPr lang="en-US" altLang="zh-CN" sz="2400" dirty="0">
                <a:effectLst/>
                <a:latin typeface="Times" pitchFamily="2" charset="0"/>
                <a:ea typeface="FangSong" panose="02010609060101010101" pitchFamily="49" charset="-122"/>
              </a:rPr>
              <a:t>prompt</a:t>
            </a:r>
            <a:r>
              <a:rPr lang="zh-CN" altLang="en-US" sz="2400" dirty="0">
                <a:effectLst/>
                <a:latin typeface="Times" pitchFamily="2" charset="0"/>
                <a:ea typeface="FangSong" panose="02010609060101010101" pitchFamily="49" charset="-122"/>
              </a:rPr>
              <a:t>会导致模型被欺骗或被榨取敏感隐私信息。</a:t>
            </a:r>
            <a:endParaRPr lang="en-US" altLang="zh-CN" sz="2400" dirty="0">
              <a:effectLst/>
              <a:latin typeface="Times" pitchFamily="2" charset="0"/>
              <a:ea typeface="FangSong" panose="02010609060101010101" pitchFamily="49" charset="-122"/>
            </a:endParaRPr>
          </a:p>
          <a:p>
            <a:r>
              <a:rPr lang="zh-CN" altLang="en-US" sz="2400" dirty="0">
                <a:latin typeface="Times" pitchFamily="2" charset="0"/>
                <a:ea typeface="FangSong" panose="02010609060101010101" pitchFamily="49" charset="-122"/>
              </a:rPr>
              <a:t>诱导模型生成不存在的内容。</a:t>
            </a:r>
            <a:endParaRPr lang="zh-CN" altLang="en-US" sz="2400" dirty="0">
              <a:effectLst/>
              <a:latin typeface="Times" pitchFamily="2" charset="0"/>
              <a:ea typeface="FangSong" panose="02010609060101010101" pitchFamily="49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A113FCB-163B-3D4A-21E3-61D7BEA84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5320" y="834553"/>
            <a:ext cx="7604760" cy="589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405009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" name="组合 4"/>
          <p:cNvGrpSpPr/>
          <p:nvPr/>
        </p:nvGrpSpPr>
        <p:grpSpPr>
          <a:xfrm>
            <a:off x="7424240" y="2748507"/>
            <a:ext cx="3261362" cy="1370818"/>
            <a:chOff x="158571" y="4916"/>
            <a:chExt cx="3261360" cy="1370817"/>
          </a:xfrm>
        </p:grpSpPr>
        <p:sp>
          <p:nvSpPr>
            <p:cNvPr id="167" name="文本框 1"/>
            <p:cNvSpPr/>
            <p:nvPr/>
          </p:nvSpPr>
          <p:spPr>
            <a:xfrm>
              <a:off x="158571" y="4916"/>
              <a:ext cx="3261360" cy="10156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6000">
                  <a:solidFill>
                    <a:schemeClr val="accent1"/>
                  </a:solidFill>
                </a:defRPr>
              </a:lvl1pPr>
            </a:lstStyle>
            <a:p>
              <a:r>
                <a:rPr lang="zh-CN" altLang="en-US" dirty="0"/>
                <a:t>目  录</a:t>
              </a:r>
              <a:endParaRPr dirty="0"/>
            </a:p>
          </p:txBody>
        </p:sp>
        <p:sp>
          <p:nvSpPr>
            <p:cNvPr id="168" name="文本框 3"/>
            <p:cNvSpPr/>
            <p:nvPr/>
          </p:nvSpPr>
          <p:spPr>
            <a:xfrm>
              <a:off x="210277" y="1006403"/>
              <a:ext cx="3130734" cy="369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just">
                <a:defRPr>
                  <a:solidFill>
                    <a:srgbClr val="404040"/>
                  </a:solidFill>
                </a:defRPr>
              </a:lvl1pPr>
            </a:lstStyle>
            <a:p>
              <a:r>
                <a:rPr lang="en-US" dirty="0"/>
                <a:t>            </a:t>
              </a:r>
              <a:r>
                <a:rPr dirty="0"/>
                <a:t>CONTENTS</a:t>
              </a:r>
            </a:p>
          </p:txBody>
        </p:sp>
      </p:grpSp>
      <p:sp>
        <p:nvSpPr>
          <p:cNvPr id="170" name="文本框 30"/>
          <p:cNvSpPr txBox="1"/>
          <p:nvPr/>
        </p:nvSpPr>
        <p:spPr>
          <a:xfrm>
            <a:off x="1713394" y="1318650"/>
            <a:ext cx="4513786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>
                <a:solidFill>
                  <a:srgbClr val="535353"/>
                </a:solidFill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r>
              <a:rPr lang="en-US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大模型幻觉的定义</a:t>
            </a:r>
            <a:endParaRPr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grpSp>
        <p:nvGrpSpPr>
          <p:cNvPr id="174" name="成组"/>
          <p:cNvGrpSpPr/>
          <p:nvPr/>
        </p:nvGrpSpPr>
        <p:grpSpPr>
          <a:xfrm>
            <a:off x="781734" y="2254566"/>
            <a:ext cx="624012" cy="510541"/>
            <a:chOff x="0" y="0"/>
            <a:chExt cx="624010" cy="510539"/>
          </a:xfrm>
        </p:grpSpPr>
        <p:sp>
          <p:nvSpPr>
            <p:cNvPr id="172" name="正方形"/>
            <p:cNvSpPr/>
            <p:nvPr/>
          </p:nvSpPr>
          <p:spPr>
            <a:xfrm>
              <a:off x="56735" y="0"/>
              <a:ext cx="510541" cy="510540"/>
            </a:xfrm>
            <a:prstGeom prst="rect">
              <a:avLst/>
            </a:prstGeom>
            <a:noFill/>
            <a:ln w="25400" cap="flat">
              <a:solidFill>
                <a:schemeClr val="bg1">
                  <a:lumMod val="85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800">
                  <a:solidFill>
                    <a:srgbClr val="535353"/>
                  </a:solidFill>
                </a:defRPr>
              </a:pPr>
              <a:endParaRPr>
                <a:solidFill>
                  <a:schemeClr val="bg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173" name="02"/>
            <p:cNvSpPr txBox="1"/>
            <p:nvPr/>
          </p:nvSpPr>
          <p:spPr>
            <a:xfrm>
              <a:off x="0" y="32454"/>
              <a:ext cx="624011" cy="4456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defRPr>
                  <a:solidFill>
                    <a:srgbClr val="535353"/>
                  </a:solidFill>
                  <a:latin typeface="PingFang SC Semibold"/>
                  <a:ea typeface="PingFang SC Semibold"/>
                  <a:cs typeface="PingFang SC Semibold"/>
                  <a:sym typeface="PingFang SC Semibold"/>
                </a:defRPr>
              </a:lvl1pPr>
            </a:lstStyle>
            <a:p>
              <a:r>
                <a:rPr lang="en-US" altLang="zh-CN" dirty="0">
                  <a:solidFill>
                    <a:schemeClr val="bg1">
                      <a:lumMod val="85000"/>
                    </a:schemeClr>
                  </a:solidFill>
                </a:rPr>
                <a:t>2</a:t>
              </a:r>
              <a:endParaRPr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sp>
        <p:nvSpPr>
          <p:cNvPr id="175" name="文本框 30"/>
          <p:cNvSpPr txBox="1"/>
          <p:nvPr/>
        </p:nvSpPr>
        <p:spPr>
          <a:xfrm>
            <a:off x="1713394" y="2287020"/>
            <a:ext cx="4243711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2400">
                <a:solidFill>
                  <a:schemeClr val="bg2">
                    <a:lumMod val="20000"/>
                    <a:lumOff val="80000"/>
                  </a:schemeClr>
                </a:solidFill>
                <a:latin typeface="PingFang SC Semibold"/>
                <a:ea typeface="PingFang SC Semibold"/>
                <a:cs typeface="PingFang SC Semibold"/>
              </a:defRPr>
            </a:lvl1pPr>
          </a:lstStyle>
          <a:p>
            <a:r>
              <a:rPr lang="zh-CN" altLang="en-US" dirty="0"/>
              <a:t>大模型产生幻觉的因素</a:t>
            </a:r>
          </a:p>
        </p:txBody>
      </p:sp>
      <p:grpSp>
        <p:nvGrpSpPr>
          <p:cNvPr id="179" name="成组"/>
          <p:cNvGrpSpPr/>
          <p:nvPr/>
        </p:nvGrpSpPr>
        <p:grpSpPr>
          <a:xfrm>
            <a:off x="781734" y="1318650"/>
            <a:ext cx="624012" cy="510541"/>
            <a:chOff x="0" y="0"/>
            <a:chExt cx="624010" cy="510539"/>
          </a:xfrm>
        </p:grpSpPr>
        <p:sp>
          <p:nvSpPr>
            <p:cNvPr id="177" name="正方形"/>
            <p:cNvSpPr/>
            <p:nvPr/>
          </p:nvSpPr>
          <p:spPr>
            <a:xfrm>
              <a:off x="56735" y="0"/>
              <a:ext cx="510541" cy="510540"/>
            </a:xfrm>
            <a:prstGeom prst="rect">
              <a:avLst/>
            </a:prstGeom>
            <a:noFill/>
            <a:ln w="25400" cap="flat">
              <a:solidFill>
                <a:schemeClr val="bg2">
                  <a:lumMod val="20000"/>
                  <a:lumOff val="8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800">
                  <a:solidFill>
                    <a:srgbClr val="535353"/>
                  </a:solidFill>
                </a:defRPr>
              </a:pPr>
              <a:endParaRPr/>
            </a:p>
          </p:txBody>
        </p:sp>
        <p:sp>
          <p:nvSpPr>
            <p:cNvPr id="178" name="01"/>
            <p:cNvSpPr txBox="1"/>
            <p:nvPr/>
          </p:nvSpPr>
          <p:spPr>
            <a:xfrm>
              <a:off x="0" y="32454"/>
              <a:ext cx="624011" cy="4456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defRPr>
                  <a:solidFill>
                    <a:srgbClr val="535353"/>
                  </a:solidFill>
                  <a:latin typeface="PingFang SC Semibold"/>
                  <a:ea typeface="PingFang SC Semibold"/>
                  <a:cs typeface="PingFang SC Semibold"/>
                  <a:sym typeface="PingFang SC Semibold"/>
                </a:defRPr>
              </a:lvl1pPr>
            </a:lstStyle>
            <a:p>
              <a:r>
                <a:rPr lang="en-US" altLang="zh-CN" dirty="0">
                  <a:solidFill>
                    <a:schemeClr val="bg1">
                      <a:lumMod val="85000"/>
                    </a:schemeClr>
                  </a:solidFill>
                </a:rPr>
                <a:t>1</a:t>
              </a:r>
              <a:endParaRPr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grpSp>
        <p:nvGrpSpPr>
          <p:cNvPr id="15" name="成组">
            <a:extLst>
              <a:ext uri="{FF2B5EF4-FFF2-40B4-BE49-F238E27FC236}">
                <a16:creationId xmlns:a16="http://schemas.microsoft.com/office/drawing/2014/main" id="{A300422E-419A-3F9E-6A43-119966E0CF1A}"/>
              </a:ext>
            </a:extLst>
          </p:cNvPr>
          <p:cNvGrpSpPr/>
          <p:nvPr/>
        </p:nvGrpSpPr>
        <p:grpSpPr>
          <a:xfrm>
            <a:off x="781734" y="3194939"/>
            <a:ext cx="624012" cy="510541"/>
            <a:chOff x="0" y="0"/>
            <a:chExt cx="624010" cy="510539"/>
          </a:xfrm>
        </p:grpSpPr>
        <p:sp>
          <p:nvSpPr>
            <p:cNvPr id="16" name="正方形">
              <a:extLst>
                <a:ext uri="{FF2B5EF4-FFF2-40B4-BE49-F238E27FC236}">
                  <a16:creationId xmlns:a16="http://schemas.microsoft.com/office/drawing/2014/main" id="{C5E6E210-1E35-75D6-333A-8F04FAD9AA07}"/>
                </a:ext>
              </a:extLst>
            </p:cNvPr>
            <p:cNvSpPr/>
            <p:nvPr/>
          </p:nvSpPr>
          <p:spPr>
            <a:xfrm>
              <a:off x="56735" y="0"/>
              <a:ext cx="510541" cy="510540"/>
            </a:xfrm>
            <a:prstGeom prst="rect">
              <a:avLst/>
            </a:prstGeom>
            <a:noFill/>
            <a:ln w="25400" cap="flat">
              <a:solidFill>
                <a:schemeClr val="tx1">
                  <a:lumMod val="50000"/>
                  <a:lumOff val="5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800">
                  <a:solidFill>
                    <a:srgbClr val="535353"/>
                  </a:solidFill>
                </a:defRPr>
              </a:pPr>
              <a:endParaRPr>
                <a:solidFill>
                  <a:schemeClr val="bg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17" name="02">
              <a:extLst>
                <a:ext uri="{FF2B5EF4-FFF2-40B4-BE49-F238E27FC236}">
                  <a16:creationId xmlns:a16="http://schemas.microsoft.com/office/drawing/2014/main" id="{625B531B-2F9A-FE93-ED48-5307CC4CE588}"/>
                </a:ext>
              </a:extLst>
            </p:cNvPr>
            <p:cNvSpPr txBox="1"/>
            <p:nvPr/>
          </p:nvSpPr>
          <p:spPr>
            <a:xfrm>
              <a:off x="0" y="32454"/>
              <a:ext cx="624011" cy="4456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defRPr>
                  <a:solidFill>
                    <a:srgbClr val="535353"/>
                  </a:solidFill>
                  <a:latin typeface="PingFang SC Semibold"/>
                  <a:ea typeface="PingFang SC Semibold"/>
                  <a:cs typeface="PingFang SC Semibold"/>
                  <a:sym typeface="PingFang SC Semibold"/>
                </a:defRPr>
              </a:lvl1pPr>
            </a:lstStyle>
            <a:p>
              <a:r>
                <a:rPr lang="en-US" altLang="zh-CN" dirty="0"/>
                <a:t>3</a:t>
              </a:r>
              <a:endParaRPr dirty="0"/>
            </a:p>
          </p:txBody>
        </p:sp>
      </p:grpSp>
      <p:sp>
        <p:nvSpPr>
          <p:cNvPr id="18" name="文本框 30">
            <a:extLst>
              <a:ext uri="{FF2B5EF4-FFF2-40B4-BE49-F238E27FC236}">
                <a16:creationId xmlns:a16="http://schemas.microsoft.com/office/drawing/2014/main" id="{EE0D89A8-0966-54B5-1A32-4BF2ED997843}"/>
              </a:ext>
            </a:extLst>
          </p:cNvPr>
          <p:cNvSpPr txBox="1"/>
          <p:nvPr/>
        </p:nvSpPr>
        <p:spPr>
          <a:xfrm>
            <a:off x="1713394" y="3227393"/>
            <a:ext cx="4243711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>
                <a:solidFill>
                  <a:srgbClr val="535353"/>
                </a:solidFill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r>
              <a:rPr lang="zh-CN" altLang="en-US" dirty="0"/>
              <a:t>大模型幻觉的评估方法</a:t>
            </a:r>
          </a:p>
        </p:txBody>
      </p:sp>
      <p:sp>
        <p:nvSpPr>
          <p:cNvPr id="14" name="文本框 30">
            <a:extLst>
              <a:ext uri="{FF2B5EF4-FFF2-40B4-BE49-F238E27FC236}">
                <a16:creationId xmlns:a16="http://schemas.microsoft.com/office/drawing/2014/main" id="{30884E63-A175-E69F-A1EE-ACBBCD39DFB1}"/>
              </a:ext>
            </a:extLst>
          </p:cNvPr>
          <p:cNvSpPr txBox="1"/>
          <p:nvPr/>
        </p:nvSpPr>
        <p:spPr>
          <a:xfrm>
            <a:off x="1713394" y="4133435"/>
            <a:ext cx="3941718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solidFill>
                  <a:srgbClr val="535353"/>
                </a:solidFill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r>
              <a:rPr lang="zh-CN" altLang="en-US" dirty="0">
                <a:solidFill>
                  <a:schemeClr val="bg2">
                    <a:lumMod val="20000"/>
                    <a:lumOff val="80000"/>
                  </a:schemeClr>
                </a:solidFill>
              </a:rPr>
              <a:t>大模型幻觉的缓解方法</a:t>
            </a:r>
          </a:p>
        </p:txBody>
      </p:sp>
      <p:grpSp>
        <p:nvGrpSpPr>
          <p:cNvPr id="19" name="成组">
            <a:extLst>
              <a:ext uri="{FF2B5EF4-FFF2-40B4-BE49-F238E27FC236}">
                <a16:creationId xmlns:a16="http://schemas.microsoft.com/office/drawing/2014/main" id="{08B158E9-3F93-4D4F-DAD1-59BA636D62B7}"/>
              </a:ext>
            </a:extLst>
          </p:cNvPr>
          <p:cNvGrpSpPr/>
          <p:nvPr/>
        </p:nvGrpSpPr>
        <p:grpSpPr>
          <a:xfrm>
            <a:off x="781734" y="5069351"/>
            <a:ext cx="624012" cy="510541"/>
            <a:chOff x="0" y="0"/>
            <a:chExt cx="624010" cy="510539"/>
          </a:xfrm>
        </p:grpSpPr>
        <p:sp>
          <p:nvSpPr>
            <p:cNvPr id="20" name="正方形">
              <a:extLst>
                <a:ext uri="{FF2B5EF4-FFF2-40B4-BE49-F238E27FC236}">
                  <a16:creationId xmlns:a16="http://schemas.microsoft.com/office/drawing/2014/main" id="{B373D58D-26C2-54C8-8755-94EC27D8CB70}"/>
                </a:ext>
              </a:extLst>
            </p:cNvPr>
            <p:cNvSpPr/>
            <p:nvPr/>
          </p:nvSpPr>
          <p:spPr>
            <a:xfrm>
              <a:off x="56735" y="0"/>
              <a:ext cx="510541" cy="510540"/>
            </a:xfrm>
            <a:prstGeom prst="rect">
              <a:avLst/>
            </a:prstGeom>
            <a:noFill/>
            <a:ln w="25400" cap="flat">
              <a:solidFill>
                <a:schemeClr val="bg2">
                  <a:lumMod val="20000"/>
                  <a:lumOff val="8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800">
                  <a:solidFill>
                    <a:srgbClr val="535353"/>
                  </a:solidFill>
                </a:defRPr>
              </a:pPr>
              <a:endParaRPr>
                <a:solidFill>
                  <a:schemeClr val="bg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21" name="02">
              <a:extLst>
                <a:ext uri="{FF2B5EF4-FFF2-40B4-BE49-F238E27FC236}">
                  <a16:creationId xmlns:a16="http://schemas.microsoft.com/office/drawing/2014/main" id="{7785B737-D87F-D927-E911-F20AD7D979E9}"/>
                </a:ext>
              </a:extLst>
            </p:cNvPr>
            <p:cNvSpPr txBox="1"/>
            <p:nvPr/>
          </p:nvSpPr>
          <p:spPr>
            <a:xfrm>
              <a:off x="0" y="32454"/>
              <a:ext cx="624011" cy="4456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defRPr>
                  <a:solidFill>
                    <a:srgbClr val="535353"/>
                  </a:solidFill>
                  <a:latin typeface="PingFang SC Semibold"/>
                  <a:ea typeface="PingFang SC Semibold"/>
                  <a:cs typeface="PingFang SC Semibold"/>
                  <a:sym typeface="PingFang SC Semibold"/>
                </a:defRPr>
              </a:lvl1pPr>
            </a:lstStyle>
            <a:p>
              <a:r>
                <a:rPr lang="en-US" altLang="zh-CN" dirty="0">
                  <a:solidFill>
                    <a:schemeClr val="bg2">
                      <a:lumMod val="20000"/>
                      <a:lumOff val="80000"/>
                    </a:schemeClr>
                  </a:solidFill>
                </a:rPr>
                <a:t>5</a:t>
              </a:r>
              <a:endParaRPr dirty="0">
                <a:solidFill>
                  <a:schemeClr val="bg2">
                    <a:lumMod val="20000"/>
                    <a:lumOff val="80000"/>
                  </a:schemeClr>
                </a:solidFill>
              </a:endParaRPr>
            </a:p>
          </p:txBody>
        </p:sp>
      </p:grpSp>
      <p:sp>
        <p:nvSpPr>
          <p:cNvPr id="22" name="文本框 30">
            <a:extLst>
              <a:ext uri="{FF2B5EF4-FFF2-40B4-BE49-F238E27FC236}">
                <a16:creationId xmlns:a16="http://schemas.microsoft.com/office/drawing/2014/main" id="{B9772AB9-069E-EC99-33BB-D4620418B1C9}"/>
              </a:ext>
            </a:extLst>
          </p:cNvPr>
          <p:cNvSpPr txBox="1"/>
          <p:nvPr/>
        </p:nvSpPr>
        <p:spPr>
          <a:xfrm>
            <a:off x="1713394" y="5101805"/>
            <a:ext cx="4243711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>
                <a:solidFill>
                  <a:srgbClr val="535353"/>
                </a:solidFill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r>
              <a:rPr lang="zh-CN" altLang="en-US" dirty="0">
                <a:solidFill>
                  <a:schemeClr val="bg2">
                    <a:lumMod val="20000"/>
                    <a:lumOff val="80000"/>
                  </a:schemeClr>
                </a:solidFill>
              </a:rPr>
              <a:t>未来展望</a:t>
            </a:r>
          </a:p>
        </p:txBody>
      </p:sp>
      <p:grpSp>
        <p:nvGrpSpPr>
          <p:cNvPr id="23" name="成组">
            <a:extLst>
              <a:ext uri="{FF2B5EF4-FFF2-40B4-BE49-F238E27FC236}">
                <a16:creationId xmlns:a16="http://schemas.microsoft.com/office/drawing/2014/main" id="{1BE5CD51-DB2C-0533-5589-49927E04E597}"/>
              </a:ext>
            </a:extLst>
          </p:cNvPr>
          <p:cNvGrpSpPr/>
          <p:nvPr/>
        </p:nvGrpSpPr>
        <p:grpSpPr>
          <a:xfrm>
            <a:off x="781734" y="4133435"/>
            <a:ext cx="624012" cy="510541"/>
            <a:chOff x="0" y="0"/>
            <a:chExt cx="624010" cy="510539"/>
          </a:xfrm>
        </p:grpSpPr>
        <p:sp>
          <p:nvSpPr>
            <p:cNvPr id="24" name="正方形">
              <a:extLst>
                <a:ext uri="{FF2B5EF4-FFF2-40B4-BE49-F238E27FC236}">
                  <a16:creationId xmlns:a16="http://schemas.microsoft.com/office/drawing/2014/main" id="{217BB43A-C27F-C21B-F4CB-5645E12C306C}"/>
                </a:ext>
              </a:extLst>
            </p:cNvPr>
            <p:cNvSpPr/>
            <p:nvPr/>
          </p:nvSpPr>
          <p:spPr>
            <a:xfrm>
              <a:off x="56735" y="0"/>
              <a:ext cx="510541" cy="510540"/>
            </a:xfrm>
            <a:prstGeom prst="rect">
              <a:avLst/>
            </a:prstGeom>
            <a:noFill/>
            <a:ln w="25400" cap="flat">
              <a:solidFill>
                <a:schemeClr val="bg2">
                  <a:lumMod val="20000"/>
                  <a:lumOff val="8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800">
                  <a:solidFill>
                    <a:srgbClr val="535353"/>
                  </a:solidFill>
                </a:defRPr>
              </a:pPr>
              <a:endParaRPr>
                <a:solidFill>
                  <a:schemeClr val="bg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25" name="01">
              <a:extLst>
                <a:ext uri="{FF2B5EF4-FFF2-40B4-BE49-F238E27FC236}">
                  <a16:creationId xmlns:a16="http://schemas.microsoft.com/office/drawing/2014/main" id="{787F1293-F635-0357-0DD5-A4F38DA80980}"/>
                </a:ext>
              </a:extLst>
            </p:cNvPr>
            <p:cNvSpPr txBox="1"/>
            <p:nvPr/>
          </p:nvSpPr>
          <p:spPr>
            <a:xfrm>
              <a:off x="0" y="32454"/>
              <a:ext cx="624011" cy="4456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defRPr>
                  <a:solidFill>
                    <a:srgbClr val="535353"/>
                  </a:solidFill>
                  <a:latin typeface="PingFang SC Semibold"/>
                  <a:ea typeface="PingFang SC Semibold"/>
                  <a:cs typeface="PingFang SC Semibold"/>
                  <a:sym typeface="PingFang SC Semibold"/>
                </a:defRPr>
              </a:lvl1pPr>
            </a:lstStyle>
            <a:p>
              <a:r>
                <a:rPr lang="en-US" altLang="zh-CN" dirty="0">
                  <a:solidFill>
                    <a:schemeClr val="bg2">
                      <a:lumMod val="20000"/>
                      <a:lumOff val="80000"/>
                    </a:schemeClr>
                  </a:solidFill>
                </a:rPr>
                <a:t>4</a:t>
              </a:r>
              <a:endParaRPr dirty="0">
                <a:solidFill>
                  <a:schemeClr val="bg2">
                    <a:lumMod val="20000"/>
                    <a:lumOff val="80000"/>
                  </a:schemeClr>
                </a:solidFill>
              </a:endParaRPr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767C8A18-E09A-C50A-E4D5-89BFD9CC0EC3}"/>
              </a:ext>
            </a:extLst>
          </p:cNvPr>
          <p:cNvSpPr txBox="1"/>
          <p:nvPr/>
        </p:nvSpPr>
        <p:spPr>
          <a:xfrm>
            <a:off x="7488726" y="461176"/>
            <a:ext cx="4374953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latin typeface="FangSong" panose="02010609060101010101" pitchFamily="49" charset="-122"/>
                <a:ea typeface="FangSong" panose="02010609060101010101" pitchFamily="49" charset="-122"/>
              </a:rPr>
              <a:t>大模型的幻觉问题</a:t>
            </a:r>
          </a:p>
        </p:txBody>
      </p:sp>
    </p:spTree>
    <p:extLst>
      <p:ext uri="{BB962C8B-B14F-4D97-AF65-F5344CB8AC3E}">
        <p14:creationId xmlns:p14="http://schemas.microsoft.com/office/powerpoint/2010/main" val="919827162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AC22C871-957D-60CA-5B97-04CFCF38A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04" y="402978"/>
            <a:ext cx="5016647" cy="431844"/>
          </a:xfrm>
        </p:spPr>
        <p:txBody>
          <a:bodyPr>
            <a:normAutofit/>
          </a:bodyPr>
          <a:lstStyle/>
          <a:p>
            <a:r>
              <a:rPr kumimoji="1" lang="zh-CN" altLang="en-US" sz="2400" dirty="0"/>
              <a:t>大模型幻觉的评估方法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ECCE1CC-72EF-DD5D-1026-D2C5B3139C93}"/>
              </a:ext>
            </a:extLst>
          </p:cNvPr>
          <p:cNvSpPr txBox="1"/>
          <p:nvPr/>
        </p:nvSpPr>
        <p:spPr>
          <a:xfrm>
            <a:off x="840204" y="834553"/>
            <a:ext cx="124649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自动评估法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B943ECD-A63C-2CAE-87D8-929A4C5F95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855" y="739790"/>
            <a:ext cx="8035991" cy="5378419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EE668828-C1DD-503F-7911-5E1052A7B7A4}"/>
              </a:ext>
            </a:extLst>
          </p:cNvPr>
          <p:cNvSpPr txBox="1"/>
          <p:nvPr/>
        </p:nvSpPr>
        <p:spPr>
          <a:xfrm>
            <a:off x="4639192" y="6254968"/>
            <a:ext cx="2913616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2000" dirty="0">
                <a:latin typeface="FangSong" panose="02010609060101010101" pitchFamily="49" charset="-122"/>
                <a:ea typeface="FangSong" panose="02010609060101010101" pitchFamily="49" charset="-122"/>
              </a:rPr>
              <a:t>常见的幻觉自动评估方法</a:t>
            </a:r>
            <a:endParaRPr kumimoji="0" lang="zh-CN" altLang="en-US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FangSong" panose="02010609060101010101" pitchFamily="49" charset="-122"/>
              <a:ea typeface="FangSong" panose="02010609060101010101" pitchFamily="49" charset="-122"/>
              <a:sym typeface="PingFang SC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641049202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AC22C871-957D-60CA-5B97-04CFCF38A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04" y="402978"/>
            <a:ext cx="5016647" cy="431844"/>
          </a:xfrm>
        </p:spPr>
        <p:txBody>
          <a:bodyPr>
            <a:normAutofit/>
          </a:bodyPr>
          <a:lstStyle/>
          <a:p>
            <a:r>
              <a:rPr kumimoji="1" lang="zh-CN" altLang="en-US" sz="2400" dirty="0"/>
              <a:t>大模型幻觉的评估方法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ECCE1CC-72EF-DD5D-1026-D2C5B3139C93}"/>
              </a:ext>
            </a:extLst>
          </p:cNvPr>
          <p:cNvSpPr txBox="1"/>
          <p:nvPr/>
        </p:nvSpPr>
        <p:spPr>
          <a:xfrm>
            <a:off x="840204" y="834553"/>
            <a:ext cx="147732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离线自动评估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FF620D94-E409-6D09-0AE5-76DA2939880E}"/>
              </a:ext>
            </a:extLst>
          </p:cNvPr>
          <p:cNvSpPr txBox="1"/>
          <p:nvPr/>
        </p:nvSpPr>
        <p:spPr>
          <a:xfrm>
            <a:off x="498725" y="1635458"/>
            <a:ext cx="6165030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2400" dirty="0">
                <a:effectLst/>
                <a:latin typeface="Times" pitchFamily="2" charset="0"/>
                <a:ea typeface="FangSong" panose="02010609060101010101" pitchFamily="49" charset="-122"/>
              </a:rPr>
              <a:t>Knowledge</a:t>
            </a:r>
            <a:r>
              <a:rPr lang="zh-CN" altLang="en-US" sz="2400" dirty="0">
                <a:effectLst/>
                <a:latin typeface="Times" pitchFamily="2" charset="0"/>
                <a:ea typeface="FangSong" panose="02010609060101010101" pitchFamily="49" charset="-122"/>
              </a:rPr>
              <a:t> </a:t>
            </a:r>
            <a:r>
              <a:rPr lang="en-US" altLang="zh-CN" sz="2400" dirty="0">
                <a:effectLst/>
                <a:latin typeface="Times" pitchFamily="2" charset="0"/>
                <a:ea typeface="FangSong" panose="02010609060101010101" pitchFamily="49" charset="-122"/>
              </a:rPr>
              <a:t>F1</a:t>
            </a:r>
            <a:endParaRPr lang="zh-CN" altLang="en-US" sz="2400" dirty="0">
              <a:effectLst/>
              <a:latin typeface="Times" pitchFamily="2" charset="0"/>
              <a:ea typeface="FangSong" panose="02010609060101010101" pitchFamily="49" charset="-122"/>
            </a:endParaRP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837AAD26-8C65-49D3-0957-0F9407B64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100" y="1021312"/>
            <a:ext cx="7115175" cy="6004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DAFECBD6-D8E4-5B01-9813-776B99E09705}"/>
              </a:ext>
            </a:extLst>
          </p:cNvPr>
          <p:cNvSpPr txBox="1"/>
          <p:nvPr/>
        </p:nvSpPr>
        <p:spPr>
          <a:xfrm>
            <a:off x="840204" y="2453954"/>
            <a:ext cx="3737896" cy="15696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提取预测结果与标准答案中的</a:t>
            </a:r>
            <a:r>
              <a:rPr kumimoji="0" lang="en-US" altLang="zh-CN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Entity</a:t>
            </a:r>
            <a:r>
              <a:rPr kumimoji="0" lang="zh-CN" alt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，并计算</a:t>
            </a:r>
            <a:r>
              <a:rPr kumimoji="0" lang="en-US" altLang="zh-CN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Entity</a:t>
            </a:r>
            <a:r>
              <a:rPr kumimoji="0" lang="zh-CN" alt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的覆盖率、准确率、召回率和</a:t>
            </a:r>
            <a:r>
              <a:rPr kumimoji="0" lang="en-US" altLang="zh-CN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F1</a:t>
            </a:r>
            <a:r>
              <a:rPr kumimoji="0" lang="zh-CN" alt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值。</a:t>
            </a:r>
          </a:p>
        </p:txBody>
      </p:sp>
    </p:spTree>
    <p:extLst>
      <p:ext uri="{BB962C8B-B14F-4D97-AF65-F5344CB8AC3E}">
        <p14:creationId xmlns:p14="http://schemas.microsoft.com/office/powerpoint/2010/main" val="3474519364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AC22C871-957D-60CA-5B97-04CFCF38A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04" y="402978"/>
            <a:ext cx="5016647" cy="431844"/>
          </a:xfrm>
        </p:spPr>
        <p:txBody>
          <a:bodyPr>
            <a:normAutofit/>
          </a:bodyPr>
          <a:lstStyle/>
          <a:p>
            <a:r>
              <a:rPr kumimoji="1" lang="zh-CN" altLang="en-US" sz="2400" dirty="0"/>
              <a:t>大模型幻觉的评估方法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ECCE1CC-72EF-DD5D-1026-D2C5B3139C93}"/>
              </a:ext>
            </a:extLst>
          </p:cNvPr>
          <p:cNvSpPr txBox="1"/>
          <p:nvPr/>
        </p:nvSpPr>
        <p:spPr>
          <a:xfrm>
            <a:off x="840204" y="834553"/>
            <a:ext cx="147732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离线自动评估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FF620D94-E409-6D09-0AE5-76DA2939880E}"/>
              </a:ext>
            </a:extLst>
          </p:cNvPr>
          <p:cNvSpPr txBox="1"/>
          <p:nvPr/>
        </p:nvSpPr>
        <p:spPr>
          <a:xfrm>
            <a:off x="498725" y="3263340"/>
            <a:ext cx="6165030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2400" dirty="0">
                <a:effectLst/>
                <a:latin typeface="Times" pitchFamily="2" charset="0"/>
                <a:ea typeface="FangSong" panose="02010609060101010101" pitchFamily="49" charset="-122"/>
              </a:rPr>
              <a:t>模型法</a:t>
            </a:r>
            <a:r>
              <a:rPr lang="en-US" altLang="zh-CN" sz="2400" dirty="0">
                <a:effectLst/>
                <a:latin typeface="Times" pitchFamily="2" charset="0"/>
                <a:ea typeface="FangSong" panose="02010609060101010101" pitchFamily="49" charset="-122"/>
              </a:rPr>
              <a:t>——</a:t>
            </a:r>
            <a:r>
              <a:rPr lang="en-US" altLang="zh-CN" sz="2400" dirty="0" err="1">
                <a:effectLst/>
                <a:latin typeface="Times" pitchFamily="2" charset="0"/>
                <a:ea typeface="FangSong" panose="02010609060101010101" pitchFamily="49" charset="-122"/>
              </a:rPr>
              <a:t>FactCC</a:t>
            </a:r>
            <a:r>
              <a:rPr lang="zh-CN" altLang="en-US" sz="2400" dirty="0">
                <a:effectLst/>
                <a:latin typeface="Times" pitchFamily="2" charset="0"/>
                <a:ea typeface="FangSong" panose="02010609060101010101" pitchFamily="49" charset="-122"/>
              </a:rPr>
              <a:t>（</a:t>
            </a:r>
            <a:r>
              <a:rPr lang="en-US" altLang="zh-CN" sz="2400" dirty="0">
                <a:effectLst/>
                <a:latin typeface="Times" pitchFamily="2" charset="0"/>
                <a:ea typeface="FangSong" panose="02010609060101010101" pitchFamily="49" charset="-122"/>
              </a:rPr>
              <a:t>NLI</a:t>
            </a:r>
            <a:r>
              <a:rPr lang="zh-CN" altLang="en-US" sz="2400" dirty="0">
                <a:effectLst/>
                <a:latin typeface="Times" pitchFamily="2" charset="0"/>
                <a:ea typeface="FangSong" panose="02010609060101010101" pitchFamily="49" charset="-122"/>
              </a:rPr>
              <a:t>）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4B5E0D1-32DD-6DA8-FA7F-59EF27681C45}"/>
              </a:ext>
            </a:extLst>
          </p:cNvPr>
          <p:cNvSpPr txBox="1"/>
          <p:nvPr/>
        </p:nvSpPr>
        <p:spPr>
          <a:xfrm>
            <a:off x="199078" y="6455022"/>
            <a:ext cx="673517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en" altLang="zh-CN" dirty="0">
                <a:latin typeface="Times" pitchFamily="2" charset="0"/>
              </a:rPr>
              <a:t>Evaluating the Factual Consistency of Abstractive Text Summarization 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4B413EC-434D-8D1F-88B9-55DF8A3FD4BA}"/>
              </a:ext>
            </a:extLst>
          </p:cNvPr>
          <p:cNvSpPr txBox="1"/>
          <p:nvPr/>
        </p:nvSpPr>
        <p:spPr>
          <a:xfrm>
            <a:off x="974501" y="3815546"/>
            <a:ext cx="11018421" cy="26776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121212"/>
                </a:solidFill>
                <a:effectLst/>
                <a:latin typeface="Times" pitchFamily="2" charset="0"/>
                <a:ea typeface="FangSong" panose="02010609060101010101" pitchFamily="49" charset="-122"/>
              </a:rPr>
              <a:t>目标：</a:t>
            </a:r>
            <a:r>
              <a:rPr lang="zh-CN" altLang="en-US" sz="2400" dirty="0">
                <a:solidFill>
                  <a:srgbClr val="121212"/>
                </a:solidFill>
                <a:effectLst/>
                <a:latin typeface="Times" pitchFamily="2" charset="0"/>
                <a:ea typeface="FangSong" panose="02010609060101010101" pitchFamily="49" charset="-122"/>
              </a:rPr>
              <a:t>给定一对</a:t>
            </a:r>
            <a:r>
              <a:rPr lang="zh-CN" altLang="en-US" sz="2400" dirty="0">
                <a:solidFill>
                  <a:srgbClr val="121212"/>
                </a:solidFill>
                <a:latin typeface="Times" pitchFamily="2" charset="0"/>
                <a:ea typeface="FangSong" panose="02010609060101010101" pitchFamily="49" charset="-122"/>
              </a:rPr>
              <a:t>文本</a:t>
            </a:r>
            <a:r>
              <a:rPr lang="zh-CN" altLang="en-US" sz="2400" dirty="0">
                <a:solidFill>
                  <a:srgbClr val="121212"/>
                </a:solidFill>
                <a:effectLst/>
                <a:latin typeface="Times" pitchFamily="2" charset="0"/>
                <a:ea typeface="FangSong" panose="02010609060101010101" pitchFamily="49" charset="-122"/>
              </a:rPr>
              <a:t>，预测这两个文本是否满足事实一致性。</a:t>
            </a:r>
            <a:endParaRPr lang="en-US" altLang="zh-CN" sz="2400" dirty="0">
              <a:solidFill>
                <a:srgbClr val="121212"/>
              </a:solidFill>
              <a:effectLst/>
              <a:latin typeface="Times" pitchFamily="2" charset="0"/>
              <a:ea typeface="FangSong" panose="02010609060101010101" pitchFamily="49" charset="-122"/>
            </a:endParaRPr>
          </a:p>
          <a:p>
            <a:r>
              <a:rPr lang="zh-CN" altLang="en-US" sz="2400" b="1" dirty="0">
                <a:solidFill>
                  <a:srgbClr val="121212"/>
                </a:solidFill>
                <a:effectLst/>
                <a:latin typeface="Times" pitchFamily="2" charset="0"/>
                <a:ea typeface="FangSong" panose="02010609060101010101" pitchFamily="49" charset="-122"/>
              </a:rPr>
              <a:t>训练集的构建方式：</a:t>
            </a:r>
            <a:r>
              <a:rPr lang="zh-CN" altLang="en-US" sz="2400" dirty="0">
                <a:solidFill>
                  <a:srgbClr val="121212"/>
                </a:solidFill>
                <a:effectLst/>
                <a:latin typeface="Times" pitchFamily="2" charset="0"/>
                <a:ea typeface="FangSong" panose="02010609060101010101" pitchFamily="49" charset="-122"/>
              </a:rPr>
              <a:t>选定文章，从中抽取出一个句子，基于这个句子生成正例（忠实摘要）和负例（不忠实摘要）。</a:t>
            </a:r>
            <a:endParaRPr lang="en-US" altLang="zh-CN" sz="2400" dirty="0">
              <a:solidFill>
                <a:srgbClr val="121212"/>
              </a:solidFill>
              <a:effectLst/>
              <a:latin typeface="Times" pitchFamily="2" charset="0"/>
              <a:ea typeface="FangSong" panose="02010609060101010101" pitchFamily="49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rgbClr val="121212"/>
                </a:solidFill>
                <a:effectLst/>
                <a:latin typeface="Times" pitchFamily="2" charset="0"/>
                <a:ea typeface="FangSong" panose="02010609060101010101" pitchFamily="49" charset="-122"/>
              </a:rPr>
              <a:t>正例：主要通过同义改写的方式获得，采用回译法（把这些句子翻译成法语</a:t>
            </a:r>
            <a:r>
              <a:rPr lang="en-US" altLang="zh-CN" sz="2400" dirty="0">
                <a:solidFill>
                  <a:srgbClr val="121212"/>
                </a:solidFill>
                <a:effectLst/>
                <a:latin typeface="Times" pitchFamily="2" charset="0"/>
                <a:ea typeface="FangSong" panose="02010609060101010101" pitchFamily="49" charset="-122"/>
              </a:rPr>
              <a:t>/</a:t>
            </a:r>
            <a:r>
              <a:rPr lang="zh-CN" altLang="en-US" sz="2400" dirty="0">
                <a:solidFill>
                  <a:srgbClr val="121212"/>
                </a:solidFill>
                <a:effectLst/>
                <a:latin typeface="Times" pitchFamily="2" charset="0"/>
                <a:ea typeface="FangSong" panose="02010609060101010101" pitchFamily="49" charset="-122"/>
              </a:rPr>
              <a:t>德语</a:t>
            </a:r>
            <a:r>
              <a:rPr lang="en-US" altLang="zh-CN" sz="2400" dirty="0">
                <a:solidFill>
                  <a:srgbClr val="121212"/>
                </a:solidFill>
                <a:effectLst/>
                <a:latin typeface="Times" pitchFamily="2" charset="0"/>
                <a:ea typeface="FangSong" panose="02010609060101010101" pitchFamily="49" charset="-122"/>
              </a:rPr>
              <a:t>/</a:t>
            </a:r>
            <a:r>
              <a:rPr lang="zh-CN" altLang="en-US" sz="2400" dirty="0">
                <a:solidFill>
                  <a:srgbClr val="121212"/>
                </a:solidFill>
                <a:effectLst/>
                <a:latin typeface="Times" pitchFamily="2" charset="0"/>
                <a:ea typeface="FangSong" panose="02010609060101010101" pitchFamily="49" charset="-122"/>
              </a:rPr>
              <a:t>中文</a:t>
            </a:r>
            <a:r>
              <a:rPr lang="en-US" altLang="zh-CN" sz="2400" dirty="0">
                <a:solidFill>
                  <a:srgbClr val="121212"/>
                </a:solidFill>
                <a:effectLst/>
                <a:latin typeface="Times" pitchFamily="2" charset="0"/>
                <a:ea typeface="FangSong" panose="02010609060101010101" pitchFamily="49" charset="-122"/>
              </a:rPr>
              <a:t>/</a:t>
            </a:r>
            <a:r>
              <a:rPr lang="zh-CN" altLang="en-US" sz="2400" dirty="0">
                <a:solidFill>
                  <a:srgbClr val="121212"/>
                </a:solidFill>
                <a:effectLst/>
                <a:latin typeface="Times" pitchFamily="2" charset="0"/>
                <a:ea typeface="FangSong" panose="02010609060101010101" pitchFamily="49" charset="-122"/>
              </a:rPr>
              <a:t>西班牙语</a:t>
            </a:r>
            <a:r>
              <a:rPr lang="en-US" altLang="zh-CN" sz="2400" dirty="0">
                <a:solidFill>
                  <a:srgbClr val="121212"/>
                </a:solidFill>
                <a:effectLst/>
                <a:latin typeface="Times" pitchFamily="2" charset="0"/>
                <a:ea typeface="FangSong" panose="02010609060101010101" pitchFamily="49" charset="-122"/>
              </a:rPr>
              <a:t>/</a:t>
            </a:r>
            <a:r>
              <a:rPr lang="zh-CN" altLang="en-US" sz="2400" dirty="0">
                <a:solidFill>
                  <a:srgbClr val="121212"/>
                </a:solidFill>
                <a:effectLst/>
                <a:latin typeface="Times" pitchFamily="2" charset="0"/>
                <a:ea typeface="FangSong" panose="02010609060101010101" pitchFamily="49" charset="-122"/>
              </a:rPr>
              <a:t>俄语，然后再翻译回英语）。</a:t>
            </a:r>
            <a:endParaRPr lang="en-US" altLang="zh-CN" sz="2400" dirty="0">
              <a:solidFill>
                <a:srgbClr val="121212"/>
              </a:solidFill>
              <a:effectLst/>
              <a:latin typeface="Times" pitchFamily="2" charset="0"/>
              <a:ea typeface="FangSong" panose="02010609060101010101" pitchFamily="49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rgbClr val="121212"/>
                </a:solidFill>
                <a:effectLst/>
                <a:latin typeface="Times" pitchFamily="2" charset="0"/>
                <a:ea typeface="FangSong" panose="02010609060101010101" pitchFamily="49" charset="-122"/>
              </a:rPr>
              <a:t>负例</a:t>
            </a:r>
            <a:r>
              <a:rPr lang="zh-CN" altLang="en-US" sz="2400" dirty="0">
                <a:solidFill>
                  <a:srgbClr val="121212"/>
                </a:solidFill>
                <a:latin typeface="Times" pitchFamily="2" charset="0"/>
                <a:ea typeface="FangSong" panose="02010609060101010101" pitchFamily="49" charset="-122"/>
              </a:rPr>
              <a:t>：</a:t>
            </a:r>
            <a:r>
              <a:rPr lang="zh-CN" altLang="en-US" sz="2400" dirty="0">
                <a:solidFill>
                  <a:srgbClr val="121212"/>
                </a:solidFill>
                <a:effectLst/>
                <a:latin typeface="Times" pitchFamily="2" charset="0"/>
                <a:ea typeface="FangSong" panose="02010609060101010101" pitchFamily="49" charset="-122"/>
              </a:rPr>
              <a:t>设计了一些规则如取反</a:t>
            </a:r>
            <a:r>
              <a:rPr lang="en-US" altLang="zh-CN" sz="2400" dirty="0">
                <a:solidFill>
                  <a:srgbClr val="121212"/>
                </a:solidFill>
                <a:effectLst/>
                <a:latin typeface="Times" pitchFamily="2" charset="0"/>
                <a:ea typeface="FangSong" panose="02010609060101010101" pitchFamily="49" charset="-122"/>
              </a:rPr>
              <a:t>/</a:t>
            </a:r>
            <a:r>
              <a:rPr lang="zh-CN" altLang="en-US" sz="2400" dirty="0">
                <a:solidFill>
                  <a:srgbClr val="121212"/>
                </a:solidFill>
                <a:effectLst/>
                <a:latin typeface="Times" pitchFamily="2" charset="0"/>
                <a:ea typeface="FangSong" panose="02010609060101010101" pitchFamily="49" charset="-122"/>
              </a:rPr>
              <a:t>改掉代词</a:t>
            </a:r>
            <a:r>
              <a:rPr lang="en-US" altLang="zh-CN" sz="2400" dirty="0">
                <a:solidFill>
                  <a:srgbClr val="121212"/>
                </a:solidFill>
                <a:effectLst/>
                <a:latin typeface="Times" pitchFamily="2" charset="0"/>
                <a:ea typeface="FangSong" panose="02010609060101010101" pitchFamily="49" charset="-122"/>
              </a:rPr>
              <a:t>/</a:t>
            </a:r>
            <a:r>
              <a:rPr lang="zh-CN" altLang="en-US" sz="2400" dirty="0">
                <a:solidFill>
                  <a:srgbClr val="121212"/>
                </a:solidFill>
                <a:effectLst/>
                <a:latin typeface="Times" pitchFamily="2" charset="0"/>
                <a:ea typeface="FangSong" panose="02010609060101010101" pitchFamily="49" charset="-122"/>
              </a:rPr>
              <a:t>改掉句中实体</a:t>
            </a:r>
            <a:r>
              <a:rPr lang="en-US" altLang="zh-CN" sz="2400" dirty="0">
                <a:solidFill>
                  <a:srgbClr val="121212"/>
                </a:solidFill>
                <a:effectLst/>
                <a:latin typeface="Times" pitchFamily="2" charset="0"/>
                <a:ea typeface="FangSong" panose="02010609060101010101" pitchFamily="49" charset="-122"/>
              </a:rPr>
              <a:t>/</a:t>
            </a:r>
            <a:r>
              <a:rPr lang="zh-CN" altLang="en-US" sz="2400" dirty="0">
                <a:solidFill>
                  <a:srgbClr val="121212"/>
                </a:solidFill>
                <a:effectLst/>
                <a:latin typeface="Times" pitchFamily="2" charset="0"/>
                <a:ea typeface="FangSong" panose="02010609060101010101" pitchFamily="49" charset="-122"/>
              </a:rPr>
              <a:t>改数字</a:t>
            </a:r>
            <a:r>
              <a:rPr lang="en-US" altLang="zh-CN" sz="2400" dirty="0">
                <a:solidFill>
                  <a:srgbClr val="121212"/>
                </a:solidFill>
                <a:effectLst/>
                <a:latin typeface="Times" pitchFamily="2" charset="0"/>
                <a:ea typeface="FangSong" panose="02010609060101010101" pitchFamily="49" charset="-122"/>
              </a:rPr>
              <a:t>/</a:t>
            </a:r>
            <a:r>
              <a:rPr lang="zh-CN" altLang="en-US" sz="2400" dirty="0">
                <a:solidFill>
                  <a:srgbClr val="121212"/>
                </a:solidFill>
                <a:effectLst/>
                <a:latin typeface="Times" pitchFamily="2" charset="0"/>
                <a:ea typeface="FangSong" panose="02010609060101010101" pitchFamily="49" charset="-122"/>
              </a:rPr>
              <a:t>加噪音的方式。</a:t>
            </a:r>
            <a:endParaRPr lang="en-US" altLang="zh-CN" sz="2400" dirty="0">
              <a:solidFill>
                <a:srgbClr val="121212"/>
              </a:solidFill>
              <a:effectLst/>
              <a:latin typeface="Times" pitchFamily="2" charset="0"/>
              <a:ea typeface="FangSong" panose="02010609060101010101" pitchFamily="49" charset="-122"/>
            </a:endParaRPr>
          </a:p>
          <a:p>
            <a:r>
              <a:rPr lang="zh-CN" altLang="en-US" sz="2400" dirty="0">
                <a:solidFill>
                  <a:srgbClr val="121212"/>
                </a:solidFill>
                <a:latin typeface="Times" pitchFamily="2" charset="0"/>
                <a:ea typeface="FangSong" panose="02010609060101010101" pitchFamily="49" charset="-122"/>
              </a:rPr>
              <a:t>模型训练：采用</a:t>
            </a:r>
            <a:r>
              <a:rPr lang="en-US" altLang="zh-CN" sz="2400" dirty="0">
                <a:solidFill>
                  <a:srgbClr val="121212"/>
                </a:solidFill>
                <a:latin typeface="Times" pitchFamily="2" charset="0"/>
                <a:ea typeface="FangSong" panose="02010609060101010101" pitchFamily="49" charset="-122"/>
              </a:rPr>
              <a:t>NLI</a:t>
            </a:r>
            <a:r>
              <a:rPr lang="zh-CN" altLang="en-US" sz="2400" dirty="0">
                <a:solidFill>
                  <a:srgbClr val="121212"/>
                </a:solidFill>
                <a:latin typeface="Times" pitchFamily="2" charset="0"/>
                <a:ea typeface="FangSong" panose="02010609060101010101" pitchFamily="49" charset="-122"/>
              </a:rPr>
              <a:t>的模式训练，将事实一致性问题建模为自然语言蕴含任务。</a:t>
            </a:r>
            <a:endParaRPr lang="zh-CN" altLang="en-US" sz="2400" dirty="0">
              <a:latin typeface="Times" pitchFamily="2" charset="0"/>
              <a:ea typeface="FangSong" panose="02010609060101010101" pitchFamily="49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282E07F-0071-9075-CEEB-1F0917EFDC9E}"/>
              </a:ext>
            </a:extLst>
          </p:cNvPr>
          <p:cNvSpPr txBox="1"/>
          <p:nvPr/>
        </p:nvSpPr>
        <p:spPr>
          <a:xfrm>
            <a:off x="498725" y="1635458"/>
            <a:ext cx="6165030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2400" dirty="0">
                <a:effectLst/>
                <a:latin typeface="Times" pitchFamily="2" charset="0"/>
                <a:ea typeface="FangSong" panose="02010609060101010101" pitchFamily="49" charset="-122"/>
              </a:rPr>
              <a:t>模型法</a:t>
            </a:r>
            <a:r>
              <a:rPr lang="en-US" altLang="zh-CN" sz="2400" dirty="0">
                <a:effectLst/>
                <a:latin typeface="Times" pitchFamily="2" charset="0"/>
                <a:ea typeface="FangSong" panose="02010609060101010101" pitchFamily="49" charset="-122"/>
              </a:rPr>
              <a:t>——</a:t>
            </a:r>
            <a:r>
              <a:rPr lang="zh-CN" altLang="en-US" sz="2400" dirty="0">
                <a:effectLst/>
                <a:latin typeface="Times" pitchFamily="2" charset="0"/>
                <a:ea typeface="FangSong" panose="02010609060101010101" pitchFamily="49" charset="-122"/>
              </a:rPr>
              <a:t>信息抽取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6931E1A9-C741-DAD4-FD08-74719F7DBA84}"/>
              </a:ext>
            </a:extLst>
          </p:cNvPr>
          <p:cNvSpPr txBox="1"/>
          <p:nvPr/>
        </p:nvSpPr>
        <p:spPr>
          <a:xfrm>
            <a:off x="974500" y="2212997"/>
            <a:ext cx="11018421" cy="830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rgbClr val="121212"/>
                </a:solidFill>
                <a:effectLst/>
                <a:latin typeface="Times" pitchFamily="2" charset="0"/>
                <a:ea typeface="FangSong" panose="02010609060101010101" pitchFamily="49" charset="-122"/>
              </a:rPr>
              <a:t>采用信息抽取技术，分别对生成的文本和参考答案进行结构化提取；</a:t>
            </a:r>
            <a:endParaRPr lang="en-US" altLang="zh-CN" sz="2400" dirty="0">
              <a:solidFill>
                <a:srgbClr val="121212"/>
              </a:solidFill>
              <a:effectLst/>
              <a:latin typeface="Times" pitchFamily="2" charset="0"/>
              <a:ea typeface="FangSong" panose="02010609060101010101" pitchFamily="49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Times" pitchFamily="2" charset="0"/>
                <a:ea typeface="FangSong" panose="02010609060101010101" pitchFamily="49" charset="-122"/>
              </a:rPr>
              <a:t>对两个子图进行相似度匹配，可采用绝对匹配、图表征相似度等方法；</a:t>
            </a:r>
            <a:endParaRPr lang="en-US" altLang="zh-CN" sz="2400" dirty="0">
              <a:latin typeface="Times" pitchFamily="2" charset="0"/>
              <a:ea typeface="FangSong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56083522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AC22C871-957D-60CA-5B97-04CFCF38A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04" y="402978"/>
            <a:ext cx="5016647" cy="431844"/>
          </a:xfrm>
        </p:spPr>
        <p:txBody>
          <a:bodyPr>
            <a:normAutofit/>
          </a:bodyPr>
          <a:lstStyle/>
          <a:p>
            <a:r>
              <a:rPr kumimoji="1" lang="zh-CN" altLang="en-US" sz="2400" dirty="0"/>
              <a:t>大模型幻觉的评估方法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ECCE1CC-72EF-DD5D-1026-D2C5B3139C93}"/>
              </a:ext>
            </a:extLst>
          </p:cNvPr>
          <p:cNvSpPr txBox="1"/>
          <p:nvPr/>
        </p:nvSpPr>
        <p:spPr>
          <a:xfrm>
            <a:off x="840204" y="834553"/>
            <a:ext cx="147732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离线自动评估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FF620D94-E409-6D09-0AE5-76DA2939880E}"/>
              </a:ext>
            </a:extLst>
          </p:cNvPr>
          <p:cNvSpPr txBox="1"/>
          <p:nvPr/>
        </p:nvSpPr>
        <p:spPr>
          <a:xfrm>
            <a:off x="498725" y="1265777"/>
            <a:ext cx="6165030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2400" dirty="0">
                <a:effectLst/>
                <a:latin typeface="Times" pitchFamily="2" charset="0"/>
                <a:ea typeface="FangSong" panose="02010609060101010101" pitchFamily="49" charset="-122"/>
              </a:rPr>
              <a:t>模型法</a:t>
            </a:r>
            <a:r>
              <a:rPr lang="en-US" altLang="zh-CN" sz="2400" dirty="0">
                <a:effectLst/>
                <a:latin typeface="Times" pitchFamily="2" charset="0"/>
                <a:ea typeface="FangSong" panose="02010609060101010101" pitchFamily="49" charset="-122"/>
              </a:rPr>
              <a:t>——QA</a:t>
            </a:r>
            <a:endParaRPr lang="zh-CN" altLang="en-US" sz="2400" dirty="0">
              <a:effectLst/>
              <a:latin typeface="Times" pitchFamily="2" charset="0"/>
              <a:ea typeface="FangSong" panose="02010609060101010101" pitchFamily="49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00A01D7-C8DF-5C0D-FD7C-9CB636612F84}"/>
              </a:ext>
            </a:extLst>
          </p:cNvPr>
          <p:cNvSpPr txBox="1"/>
          <p:nvPr/>
        </p:nvSpPr>
        <p:spPr>
          <a:xfrm>
            <a:off x="0" y="6445750"/>
            <a:ext cx="9588804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" altLang="zh-CN" dirty="0">
                <a:latin typeface="Times" pitchFamily="2" charset="0"/>
              </a:rPr>
              <a:t>Asking and Answering Questions to Evaluate the Factual Consistency of Summaries</a:t>
            </a:r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73E39A95-DACF-C83D-9F5E-96F46E909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821" y="877417"/>
            <a:ext cx="4774535" cy="5155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30D69842-F88D-EA38-8ED1-4D63C761800F}"/>
              </a:ext>
            </a:extLst>
          </p:cNvPr>
          <p:cNvSpPr txBox="1"/>
          <p:nvPr/>
        </p:nvSpPr>
        <p:spPr>
          <a:xfrm>
            <a:off x="498725" y="4825028"/>
            <a:ext cx="6672096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zh-CN" alt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忠实性：计算（</a:t>
            </a:r>
            <a:r>
              <a:rPr kumimoji="0" lang="en-US" altLang="zh-CN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Prompt</a:t>
            </a:r>
            <a:r>
              <a:rPr kumimoji="0" lang="zh-CN" alt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，</a:t>
            </a:r>
            <a:r>
              <a:rPr lang="en-US" altLang="zh-CN" sz="2400" dirty="0">
                <a:latin typeface="Times" pitchFamily="2" charset="0"/>
                <a:ea typeface="FangSong" panose="02010609060101010101" pitchFamily="49" charset="-122"/>
              </a:rPr>
              <a:t> Response </a:t>
            </a:r>
            <a:r>
              <a:rPr kumimoji="0" lang="zh-CN" alt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）的指标</a:t>
            </a:r>
            <a:endParaRPr kumimoji="0" lang="en-US" altLang="zh-CN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" pitchFamily="2" charset="0"/>
              <a:ea typeface="FangSong" panose="02010609060101010101" pitchFamily="49" charset="-122"/>
              <a:sym typeface="PingFang SC Regular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zh-CN" altLang="en-US" sz="2400" dirty="0">
                <a:latin typeface="Times" pitchFamily="2" charset="0"/>
                <a:ea typeface="FangSong" panose="02010609060101010101" pitchFamily="49" charset="-122"/>
              </a:rPr>
              <a:t>事实性：计算（</a:t>
            </a:r>
            <a:r>
              <a:rPr lang="en-US" altLang="zh-CN" sz="2400" dirty="0">
                <a:latin typeface="Times" pitchFamily="2" charset="0"/>
                <a:ea typeface="FangSong" panose="02010609060101010101" pitchFamily="49" charset="-122"/>
              </a:rPr>
              <a:t>Response</a:t>
            </a:r>
            <a:r>
              <a:rPr lang="zh-CN" altLang="en-US" sz="2400" dirty="0">
                <a:latin typeface="Times" pitchFamily="2" charset="0"/>
                <a:ea typeface="FangSong" panose="02010609060101010101" pitchFamily="49" charset="-122"/>
              </a:rPr>
              <a:t>，参考答案）的指标</a:t>
            </a: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" pitchFamily="2" charset="0"/>
              <a:ea typeface="FangSong" panose="02010609060101010101" pitchFamily="49" charset="-122"/>
              <a:sym typeface="PingFang SC Regular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CB534FF-ED83-8798-BDF7-38C16D77F214}"/>
              </a:ext>
            </a:extLst>
          </p:cNvPr>
          <p:cNvSpPr txBox="1"/>
          <p:nvPr/>
        </p:nvSpPr>
        <p:spPr>
          <a:xfrm>
            <a:off x="940305" y="2052333"/>
            <a:ext cx="5477279" cy="22467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zh-CN" alt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给定一个</a:t>
            </a:r>
            <a:r>
              <a:rPr kumimoji="0" lang="en-US" altLang="zh-CN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prompt</a:t>
            </a:r>
            <a:r>
              <a:rPr kumimoji="0" lang="zh-CN" alt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和</a:t>
            </a:r>
            <a:r>
              <a:rPr kumimoji="0" lang="en-US" altLang="zh-CN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response</a:t>
            </a:r>
            <a:r>
              <a:rPr lang="zh-CN" altLang="en-US" sz="2000" dirty="0">
                <a:latin typeface="Times" pitchFamily="2" charset="0"/>
                <a:ea typeface="FangSong" panose="02010609060101010101" pitchFamily="49" charset="-122"/>
              </a:rPr>
              <a:t>；</a:t>
            </a:r>
            <a:endParaRPr lang="en-US" altLang="zh-CN" sz="2000" dirty="0">
              <a:latin typeface="Times" pitchFamily="2" charset="0"/>
              <a:ea typeface="FangSong" panose="02010609060101010101" pitchFamily="49" charset="-122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zh-CN" alt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分别抽取实体；</a:t>
            </a:r>
            <a:endParaRPr kumimoji="0" lang="en-US" altLang="zh-CN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" pitchFamily="2" charset="0"/>
              <a:ea typeface="FangSong" panose="02010609060101010101" pitchFamily="49" charset="-122"/>
              <a:sym typeface="PingFang SC Regular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zh-CN" altLang="en-US" sz="2000" dirty="0">
                <a:latin typeface="Times" pitchFamily="2" charset="0"/>
                <a:ea typeface="FangSong" panose="02010609060101010101" pitchFamily="49" charset="-122"/>
              </a:rPr>
              <a:t>使用一个预训练的</a:t>
            </a:r>
            <a:r>
              <a:rPr lang="en-US" altLang="zh-CN" sz="2000" dirty="0">
                <a:latin typeface="Times" pitchFamily="2" charset="0"/>
                <a:ea typeface="FangSong" panose="02010609060101010101" pitchFamily="49" charset="-122"/>
              </a:rPr>
              <a:t>QG</a:t>
            </a:r>
            <a:r>
              <a:rPr lang="zh-CN" altLang="en-US" sz="2000" dirty="0">
                <a:latin typeface="Times" pitchFamily="2" charset="0"/>
                <a:ea typeface="FangSong" panose="02010609060101010101" pitchFamily="49" charset="-122"/>
              </a:rPr>
              <a:t>模型，根据实体生成问题；</a:t>
            </a:r>
            <a:endParaRPr lang="en-US" altLang="zh-CN" sz="2000" dirty="0">
              <a:latin typeface="Times" pitchFamily="2" charset="0"/>
              <a:ea typeface="FangSong" panose="02010609060101010101" pitchFamily="49" charset="-122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zh-CN" alt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使用一个预训练的</a:t>
            </a:r>
            <a:r>
              <a:rPr kumimoji="0" lang="en-US" altLang="zh-CN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MRC</a:t>
            </a:r>
            <a:r>
              <a:rPr kumimoji="0" lang="zh-CN" alt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模型，根据问题预测答案；</a:t>
            </a:r>
            <a:endParaRPr kumimoji="0" lang="en-US" altLang="zh-CN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" pitchFamily="2" charset="0"/>
              <a:ea typeface="FangSong" panose="02010609060101010101" pitchFamily="49" charset="-122"/>
              <a:sym typeface="PingFang SC Regular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zh-CN" altLang="en-US" sz="2000" dirty="0">
                <a:latin typeface="Times" pitchFamily="2" charset="0"/>
                <a:ea typeface="FangSong" panose="02010609060101010101" pitchFamily="49" charset="-122"/>
              </a:rPr>
              <a:t>最后判断两边的答案是否一致。</a:t>
            </a:r>
            <a:endParaRPr kumimoji="0" lang="zh-CN" altLang="en-US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" pitchFamily="2" charset="0"/>
              <a:ea typeface="FangSong" panose="02010609060101010101" pitchFamily="49" charset="-122"/>
              <a:sym typeface="PingFang SC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903896722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9CC8153-94FB-C4D9-FFCB-4AA2229353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0" y="1990181"/>
            <a:ext cx="6629803" cy="3956014"/>
          </a:xfrm>
          <a:prstGeom prst="rect">
            <a:avLst/>
          </a:prstGeom>
        </p:spPr>
      </p:pic>
      <p:sp>
        <p:nvSpPr>
          <p:cNvPr id="9" name="标题 1">
            <a:extLst>
              <a:ext uri="{FF2B5EF4-FFF2-40B4-BE49-F238E27FC236}">
                <a16:creationId xmlns:a16="http://schemas.microsoft.com/office/drawing/2014/main" id="{AC22C871-957D-60CA-5B97-04CFCF38A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04" y="402978"/>
            <a:ext cx="5016647" cy="431844"/>
          </a:xfrm>
        </p:spPr>
        <p:txBody>
          <a:bodyPr>
            <a:normAutofit/>
          </a:bodyPr>
          <a:lstStyle/>
          <a:p>
            <a:r>
              <a:rPr kumimoji="1" lang="zh-CN" altLang="en-US" sz="2400" dirty="0"/>
              <a:t>大模型幻觉的评估方法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ECCE1CC-72EF-DD5D-1026-D2C5B3139C93}"/>
              </a:ext>
            </a:extLst>
          </p:cNvPr>
          <p:cNvSpPr txBox="1"/>
          <p:nvPr/>
        </p:nvSpPr>
        <p:spPr>
          <a:xfrm>
            <a:off x="840204" y="834553"/>
            <a:ext cx="147732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离线自动评估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FF620D94-E409-6D09-0AE5-76DA2939880E}"/>
              </a:ext>
            </a:extLst>
          </p:cNvPr>
          <p:cNvSpPr txBox="1"/>
          <p:nvPr/>
        </p:nvSpPr>
        <p:spPr>
          <a:xfrm>
            <a:off x="498725" y="1266397"/>
            <a:ext cx="6165030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2400" dirty="0">
                <a:effectLst/>
                <a:latin typeface="Times" pitchFamily="2" charset="0"/>
                <a:ea typeface="FangSong" panose="02010609060101010101" pitchFamily="49" charset="-122"/>
              </a:rPr>
              <a:t>模型法</a:t>
            </a:r>
            <a:r>
              <a:rPr lang="en-US" altLang="zh-CN" sz="2400" dirty="0">
                <a:effectLst/>
                <a:latin typeface="Times" pitchFamily="2" charset="0"/>
                <a:ea typeface="FangSong" panose="02010609060101010101" pitchFamily="49" charset="-122"/>
              </a:rPr>
              <a:t>——</a:t>
            </a:r>
            <a:r>
              <a:rPr lang="en-US" altLang="zh-CN" sz="2400" dirty="0" err="1">
                <a:effectLst/>
                <a:latin typeface="Times" pitchFamily="2" charset="0"/>
                <a:ea typeface="FangSong" panose="02010609060101010101" pitchFamily="49" charset="-122"/>
              </a:rPr>
              <a:t>GPTScore</a:t>
            </a:r>
            <a:endParaRPr lang="zh-CN" altLang="en-US" sz="2400" dirty="0">
              <a:effectLst/>
              <a:latin typeface="Times" pitchFamily="2" charset="0"/>
              <a:ea typeface="FangSong" panose="02010609060101010101" pitchFamily="49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EB0E1FA-D6E2-5572-8193-8F2F288E44D0}"/>
              </a:ext>
            </a:extLst>
          </p:cNvPr>
          <p:cNvSpPr txBox="1"/>
          <p:nvPr/>
        </p:nvSpPr>
        <p:spPr>
          <a:xfrm>
            <a:off x="8315120" y="5746141"/>
            <a:ext cx="2144175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FangSong" panose="02010609060101010101" pitchFamily="49" charset="-122"/>
                <a:ea typeface="FangSong" panose="02010609060101010101" pitchFamily="49" charset="-122"/>
                <a:sym typeface="PingFang SC Regular"/>
              </a:rPr>
              <a:t>评分与准确性校准</a:t>
            </a:r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27D46548-BF7E-7464-F7C5-F929124C2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171" y="1877856"/>
            <a:ext cx="5482075" cy="3713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6BE96C4-7277-22AE-B3E2-94668EBDD9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399" y="1731582"/>
            <a:ext cx="6507814" cy="4741288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3755F647-DD60-3B34-71DB-935D74CBB273}"/>
              </a:ext>
            </a:extLst>
          </p:cNvPr>
          <p:cNvSpPr txBox="1"/>
          <p:nvPr/>
        </p:nvSpPr>
        <p:spPr>
          <a:xfrm>
            <a:off x="16370" y="6455022"/>
            <a:ext cx="9301667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" altLang="zh-CN" dirty="0">
                <a:latin typeface="Times" pitchFamily="2" charset="0"/>
              </a:rPr>
              <a:t>G-EVAL: NLG Evaluation using GPT-4 with Better Human Alignment</a:t>
            </a:r>
            <a:endParaRPr lang="zh-CN" altLang="en-US" dirty="0"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3585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0D5A31-7900-7F41-B017-A5D59281A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04" y="402978"/>
            <a:ext cx="5016647" cy="431844"/>
          </a:xfrm>
        </p:spPr>
        <p:txBody>
          <a:bodyPr>
            <a:normAutofit/>
          </a:bodyPr>
          <a:lstStyle/>
          <a:p>
            <a:r>
              <a:rPr kumimoji="1" lang="zh-CN" altLang="en-US" sz="2400" dirty="0"/>
              <a:t>大模型的主流方向</a:t>
            </a:r>
          </a:p>
        </p:txBody>
      </p:sp>
      <p:sp>
        <p:nvSpPr>
          <p:cNvPr id="6" name="立方体 5">
            <a:extLst>
              <a:ext uri="{FF2B5EF4-FFF2-40B4-BE49-F238E27FC236}">
                <a16:creationId xmlns:a16="http://schemas.microsoft.com/office/drawing/2014/main" id="{439EA0BD-5EDC-ED36-EDD5-C66115EF9EAC}"/>
              </a:ext>
            </a:extLst>
          </p:cNvPr>
          <p:cNvSpPr/>
          <p:nvPr/>
        </p:nvSpPr>
        <p:spPr>
          <a:xfrm>
            <a:off x="5326173" y="2986952"/>
            <a:ext cx="2073728" cy="1469572"/>
          </a:xfrm>
          <a:prstGeom prst="cube">
            <a:avLst>
              <a:gd name="adj" fmla="val 18333"/>
            </a:avLst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75B8986-391F-5413-C2BB-9A57C87A5D30}"/>
              </a:ext>
            </a:extLst>
          </p:cNvPr>
          <p:cNvSpPr txBox="1"/>
          <p:nvPr/>
        </p:nvSpPr>
        <p:spPr>
          <a:xfrm>
            <a:off x="5426488" y="3571080"/>
            <a:ext cx="1631214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大语言模型</a:t>
            </a:r>
          </a:p>
        </p:txBody>
      </p:sp>
      <p:sp>
        <p:nvSpPr>
          <p:cNvPr id="8" name="圆角矩形 7">
            <a:extLst>
              <a:ext uri="{FF2B5EF4-FFF2-40B4-BE49-F238E27FC236}">
                <a16:creationId xmlns:a16="http://schemas.microsoft.com/office/drawing/2014/main" id="{2F572AA8-A0DD-AA2A-1ADE-078AA18FDB58}"/>
              </a:ext>
            </a:extLst>
          </p:cNvPr>
          <p:cNvSpPr/>
          <p:nvPr/>
        </p:nvSpPr>
        <p:spPr>
          <a:xfrm>
            <a:off x="653143" y="1517380"/>
            <a:ext cx="2955471" cy="1158152"/>
          </a:xfrm>
          <a:prstGeom prst="roundRect">
            <a:avLst/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sp>
        <p:nvSpPr>
          <p:cNvPr id="10" name="文本框 9">
            <a:hlinkClick r:id="rId2"/>
            <a:extLst>
              <a:ext uri="{FF2B5EF4-FFF2-40B4-BE49-F238E27FC236}">
                <a16:creationId xmlns:a16="http://schemas.microsoft.com/office/drawing/2014/main" id="{BF587A6E-2D68-FBF0-574A-2213C5C50249}"/>
              </a:ext>
            </a:extLst>
          </p:cNvPr>
          <p:cNvSpPr txBox="1"/>
          <p:nvPr/>
        </p:nvSpPr>
        <p:spPr>
          <a:xfrm>
            <a:off x="743402" y="1896401"/>
            <a:ext cx="2865212" cy="4001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大模型的训练优化技术</a:t>
            </a:r>
          </a:p>
        </p:txBody>
      </p:sp>
      <p:sp>
        <p:nvSpPr>
          <p:cNvPr id="11" name="圆角矩形 10">
            <a:extLst>
              <a:ext uri="{FF2B5EF4-FFF2-40B4-BE49-F238E27FC236}">
                <a16:creationId xmlns:a16="http://schemas.microsoft.com/office/drawing/2014/main" id="{28C87D4C-2BDC-3DC6-7941-C0CA1089A514}"/>
              </a:ext>
            </a:extLst>
          </p:cNvPr>
          <p:cNvSpPr/>
          <p:nvPr/>
        </p:nvSpPr>
        <p:spPr>
          <a:xfrm>
            <a:off x="653143" y="3298372"/>
            <a:ext cx="2955471" cy="1158152"/>
          </a:xfrm>
          <a:prstGeom prst="roundRect">
            <a:avLst/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4183F55F-C603-E40C-1926-9B40E40AC886}"/>
              </a:ext>
            </a:extLst>
          </p:cNvPr>
          <p:cNvSpPr txBox="1"/>
          <p:nvPr/>
        </p:nvSpPr>
        <p:spPr>
          <a:xfrm>
            <a:off x="743402" y="3677393"/>
            <a:ext cx="2865212" cy="4001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大模型的提示调优技术</a:t>
            </a:r>
          </a:p>
        </p:txBody>
      </p:sp>
      <p:sp>
        <p:nvSpPr>
          <p:cNvPr id="13" name="圆角矩形 12">
            <a:extLst>
              <a:ext uri="{FF2B5EF4-FFF2-40B4-BE49-F238E27FC236}">
                <a16:creationId xmlns:a16="http://schemas.microsoft.com/office/drawing/2014/main" id="{1C936787-8C5E-6F05-1A45-50F4C7CFBBB8}"/>
              </a:ext>
            </a:extLst>
          </p:cNvPr>
          <p:cNvSpPr/>
          <p:nvPr/>
        </p:nvSpPr>
        <p:spPr>
          <a:xfrm>
            <a:off x="653143" y="5079364"/>
            <a:ext cx="2955471" cy="1158152"/>
          </a:xfrm>
          <a:prstGeom prst="roundRect">
            <a:avLst/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47F652D2-D00B-6647-8D0B-530B5650651E}"/>
              </a:ext>
            </a:extLst>
          </p:cNvPr>
          <p:cNvSpPr txBox="1"/>
          <p:nvPr/>
        </p:nvSpPr>
        <p:spPr>
          <a:xfrm>
            <a:off x="743402" y="5458385"/>
            <a:ext cx="2865212" cy="4001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大模型推理优化技术</a:t>
            </a:r>
          </a:p>
        </p:txBody>
      </p:sp>
      <p:sp>
        <p:nvSpPr>
          <p:cNvPr id="17" name="圆角矩形 16">
            <a:extLst>
              <a:ext uri="{FF2B5EF4-FFF2-40B4-BE49-F238E27FC236}">
                <a16:creationId xmlns:a16="http://schemas.microsoft.com/office/drawing/2014/main" id="{03FE90B4-F175-D9E2-8011-BEA8F1EE4F11}"/>
              </a:ext>
            </a:extLst>
          </p:cNvPr>
          <p:cNvSpPr/>
          <p:nvPr/>
        </p:nvSpPr>
        <p:spPr>
          <a:xfrm>
            <a:off x="4871357" y="907436"/>
            <a:ext cx="2955471" cy="1158152"/>
          </a:xfrm>
          <a:prstGeom prst="roundRect">
            <a:avLst/>
          </a:prstGeom>
          <a:solidFill>
            <a:srgbClr val="FF89A3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3309A032-CD97-DCBF-7EC5-7968E4FD36E5}"/>
              </a:ext>
            </a:extLst>
          </p:cNvPr>
          <p:cNvSpPr txBox="1"/>
          <p:nvPr/>
        </p:nvSpPr>
        <p:spPr>
          <a:xfrm>
            <a:off x="4961616" y="1286457"/>
            <a:ext cx="2865212" cy="4001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大模型幻觉问题</a:t>
            </a:r>
          </a:p>
        </p:txBody>
      </p:sp>
      <p:sp>
        <p:nvSpPr>
          <p:cNvPr id="20" name="圆角矩形 19">
            <a:extLst>
              <a:ext uri="{FF2B5EF4-FFF2-40B4-BE49-F238E27FC236}">
                <a16:creationId xmlns:a16="http://schemas.microsoft.com/office/drawing/2014/main" id="{8D2CA126-C92B-47F1-D9B0-7B9E86564F0E}"/>
              </a:ext>
            </a:extLst>
          </p:cNvPr>
          <p:cNvSpPr/>
          <p:nvPr/>
        </p:nvSpPr>
        <p:spPr>
          <a:xfrm>
            <a:off x="8828314" y="647886"/>
            <a:ext cx="2955471" cy="1158152"/>
          </a:xfrm>
          <a:prstGeom prst="roundRect">
            <a:avLst/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E0FDC435-89E2-F3C0-190D-441F9ABCF1B3}"/>
              </a:ext>
            </a:extLst>
          </p:cNvPr>
          <p:cNvSpPr txBox="1"/>
          <p:nvPr/>
        </p:nvSpPr>
        <p:spPr>
          <a:xfrm>
            <a:off x="8918573" y="1026907"/>
            <a:ext cx="2865212" cy="4001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大模型的外推性</a:t>
            </a:r>
          </a:p>
        </p:txBody>
      </p:sp>
      <p:sp>
        <p:nvSpPr>
          <p:cNvPr id="22" name="圆角矩形 21">
            <a:extLst>
              <a:ext uri="{FF2B5EF4-FFF2-40B4-BE49-F238E27FC236}">
                <a16:creationId xmlns:a16="http://schemas.microsoft.com/office/drawing/2014/main" id="{A6EA1E25-7A45-C487-67EC-014FEAAC474C}"/>
              </a:ext>
            </a:extLst>
          </p:cNvPr>
          <p:cNvSpPr/>
          <p:nvPr/>
        </p:nvSpPr>
        <p:spPr>
          <a:xfrm>
            <a:off x="8828314" y="2272846"/>
            <a:ext cx="2955471" cy="1158152"/>
          </a:xfrm>
          <a:prstGeom prst="roundRect">
            <a:avLst/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4DDC20CC-CA87-C802-F83E-AC0CA5507A96}"/>
              </a:ext>
            </a:extLst>
          </p:cNvPr>
          <p:cNvSpPr txBox="1"/>
          <p:nvPr/>
        </p:nvSpPr>
        <p:spPr>
          <a:xfrm>
            <a:off x="8918573" y="2651867"/>
            <a:ext cx="2865212" cy="4001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大模型智能体与规划</a:t>
            </a:r>
          </a:p>
        </p:txBody>
      </p:sp>
      <p:sp>
        <p:nvSpPr>
          <p:cNvPr id="24" name="圆角矩形 23">
            <a:extLst>
              <a:ext uri="{FF2B5EF4-FFF2-40B4-BE49-F238E27FC236}">
                <a16:creationId xmlns:a16="http://schemas.microsoft.com/office/drawing/2014/main" id="{D079A169-731C-EE40-0817-06BA00E97804}"/>
              </a:ext>
            </a:extLst>
          </p:cNvPr>
          <p:cNvSpPr/>
          <p:nvPr/>
        </p:nvSpPr>
        <p:spPr>
          <a:xfrm>
            <a:off x="8828314" y="5458385"/>
            <a:ext cx="2955471" cy="1158152"/>
          </a:xfrm>
          <a:prstGeom prst="roundRect">
            <a:avLst/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2B38F129-1701-ED95-D7B7-F9362B96098C}"/>
              </a:ext>
            </a:extLst>
          </p:cNvPr>
          <p:cNvSpPr txBox="1"/>
          <p:nvPr/>
        </p:nvSpPr>
        <p:spPr>
          <a:xfrm>
            <a:off x="8918573" y="5837406"/>
            <a:ext cx="2865212" cy="4001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垂类大模型及其应用</a:t>
            </a:r>
          </a:p>
        </p:txBody>
      </p:sp>
      <p:sp>
        <p:nvSpPr>
          <p:cNvPr id="26" name="圆角矩形 25">
            <a:extLst>
              <a:ext uri="{FF2B5EF4-FFF2-40B4-BE49-F238E27FC236}">
                <a16:creationId xmlns:a16="http://schemas.microsoft.com/office/drawing/2014/main" id="{51B9702A-1F5C-4A90-BF3F-55AA6D70FCE9}"/>
              </a:ext>
            </a:extLst>
          </p:cNvPr>
          <p:cNvSpPr/>
          <p:nvPr/>
        </p:nvSpPr>
        <p:spPr>
          <a:xfrm>
            <a:off x="4740728" y="5398890"/>
            <a:ext cx="2955471" cy="1158152"/>
          </a:xfrm>
          <a:prstGeom prst="roundRect">
            <a:avLst/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AA53A61C-DD07-4C2C-C6B2-4BDC7FF4C09B}"/>
              </a:ext>
            </a:extLst>
          </p:cNvPr>
          <p:cNvSpPr txBox="1"/>
          <p:nvPr/>
        </p:nvSpPr>
        <p:spPr>
          <a:xfrm>
            <a:off x="4830987" y="5777911"/>
            <a:ext cx="2865212" cy="4001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多模态大模型技术</a:t>
            </a:r>
          </a:p>
        </p:txBody>
      </p:sp>
      <p:cxnSp>
        <p:nvCxnSpPr>
          <p:cNvPr id="29" name="曲线连接符 28">
            <a:extLst>
              <a:ext uri="{FF2B5EF4-FFF2-40B4-BE49-F238E27FC236}">
                <a16:creationId xmlns:a16="http://schemas.microsoft.com/office/drawing/2014/main" id="{D5051BC0-AD88-379A-01A3-20E58E601A03}"/>
              </a:ext>
            </a:extLst>
          </p:cNvPr>
          <p:cNvCxnSpPr>
            <a:cxnSpLocks/>
            <a:stCxn id="6" idx="2"/>
            <a:endCxn id="10" idx="3"/>
          </p:cNvCxnSpPr>
          <p:nvPr/>
        </p:nvCxnSpPr>
        <p:spPr>
          <a:xfrm rot="10800000">
            <a:off x="3608615" y="2096456"/>
            <a:ext cx="1717559" cy="1759990"/>
          </a:xfrm>
          <a:prstGeom prst="curvedConnector3">
            <a:avLst/>
          </a:prstGeom>
          <a:noFill/>
          <a:ln w="15875" cap="flat">
            <a:solidFill>
              <a:schemeClr val="accent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2" name="曲线连接符 31">
            <a:extLst>
              <a:ext uri="{FF2B5EF4-FFF2-40B4-BE49-F238E27FC236}">
                <a16:creationId xmlns:a16="http://schemas.microsoft.com/office/drawing/2014/main" id="{5C935EC4-DFD8-7139-7E30-70FD8A715302}"/>
              </a:ext>
            </a:extLst>
          </p:cNvPr>
          <p:cNvCxnSpPr>
            <a:cxnSpLocks/>
            <a:stCxn id="6" idx="2"/>
            <a:endCxn id="12" idx="3"/>
          </p:cNvCxnSpPr>
          <p:nvPr/>
        </p:nvCxnSpPr>
        <p:spPr>
          <a:xfrm rot="10800000" flipV="1">
            <a:off x="3608615" y="3856446"/>
            <a:ext cx="1717559" cy="21002"/>
          </a:xfrm>
          <a:prstGeom prst="curvedConnector3">
            <a:avLst/>
          </a:prstGeom>
          <a:noFill/>
          <a:ln w="15875" cap="flat">
            <a:solidFill>
              <a:schemeClr val="accent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5" name="曲线连接符 34">
            <a:extLst>
              <a:ext uri="{FF2B5EF4-FFF2-40B4-BE49-F238E27FC236}">
                <a16:creationId xmlns:a16="http://schemas.microsoft.com/office/drawing/2014/main" id="{FD9E2865-926C-FA7B-577E-115C85A63B95}"/>
              </a:ext>
            </a:extLst>
          </p:cNvPr>
          <p:cNvCxnSpPr>
            <a:cxnSpLocks/>
            <a:stCxn id="6" idx="2"/>
            <a:endCxn id="13" idx="3"/>
          </p:cNvCxnSpPr>
          <p:nvPr/>
        </p:nvCxnSpPr>
        <p:spPr>
          <a:xfrm rot="10800000" flipV="1">
            <a:off x="3608615" y="3856446"/>
            <a:ext cx="1717559" cy="1801994"/>
          </a:xfrm>
          <a:prstGeom prst="curvedConnector3">
            <a:avLst/>
          </a:prstGeom>
          <a:noFill/>
          <a:ln w="15875" cap="flat">
            <a:solidFill>
              <a:schemeClr val="accent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9" name="曲线连接符 38">
            <a:extLst>
              <a:ext uri="{FF2B5EF4-FFF2-40B4-BE49-F238E27FC236}">
                <a16:creationId xmlns:a16="http://schemas.microsoft.com/office/drawing/2014/main" id="{318272CC-590C-816E-ED7E-E7F2D8CE3F78}"/>
              </a:ext>
            </a:extLst>
          </p:cNvPr>
          <p:cNvCxnSpPr>
            <a:cxnSpLocks/>
            <a:stCxn id="6" idx="0"/>
            <a:endCxn id="17" idx="2"/>
          </p:cNvCxnSpPr>
          <p:nvPr/>
        </p:nvCxnSpPr>
        <p:spPr>
          <a:xfrm rot="16200000" flipV="1">
            <a:off x="5962737" y="2451944"/>
            <a:ext cx="921364" cy="148652"/>
          </a:xfrm>
          <a:prstGeom prst="curvedConnector3">
            <a:avLst>
              <a:gd name="adj1" fmla="val 50000"/>
            </a:avLst>
          </a:prstGeom>
          <a:noFill/>
          <a:ln w="15875" cap="flat">
            <a:solidFill>
              <a:schemeClr val="accent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2" name="曲线连接符 41">
            <a:extLst>
              <a:ext uri="{FF2B5EF4-FFF2-40B4-BE49-F238E27FC236}">
                <a16:creationId xmlns:a16="http://schemas.microsoft.com/office/drawing/2014/main" id="{D300CF88-2ABB-E5EE-6CF2-122AE1C29904}"/>
              </a:ext>
            </a:extLst>
          </p:cNvPr>
          <p:cNvCxnSpPr>
            <a:cxnSpLocks/>
            <a:stCxn id="6" idx="3"/>
            <a:endCxn id="26" idx="0"/>
          </p:cNvCxnSpPr>
          <p:nvPr/>
        </p:nvCxnSpPr>
        <p:spPr>
          <a:xfrm rot="5400000">
            <a:off x="5752214" y="4922775"/>
            <a:ext cx="942366" cy="9865"/>
          </a:xfrm>
          <a:prstGeom prst="curvedConnector3">
            <a:avLst>
              <a:gd name="adj1" fmla="val 50000"/>
            </a:avLst>
          </a:prstGeom>
          <a:noFill/>
          <a:ln w="15875" cap="flat">
            <a:solidFill>
              <a:schemeClr val="accent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5" name="曲线连接符 44">
            <a:extLst>
              <a:ext uri="{FF2B5EF4-FFF2-40B4-BE49-F238E27FC236}">
                <a16:creationId xmlns:a16="http://schemas.microsoft.com/office/drawing/2014/main" id="{A7711693-10BE-EDF8-1092-6AE4AA3EEE8C}"/>
              </a:ext>
            </a:extLst>
          </p:cNvPr>
          <p:cNvCxnSpPr>
            <a:cxnSpLocks/>
            <a:stCxn id="6" idx="5"/>
            <a:endCxn id="24" idx="1"/>
          </p:cNvCxnSpPr>
          <p:nvPr/>
        </p:nvCxnSpPr>
        <p:spPr>
          <a:xfrm>
            <a:off x="7399901" y="3587030"/>
            <a:ext cx="1428413" cy="2450431"/>
          </a:xfrm>
          <a:prstGeom prst="curvedConnector3">
            <a:avLst>
              <a:gd name="adj1" fmla="val 50000"/>
            </a:avLst>
          </a:prstGeom>
          <a:noFill/>
          <a:ln w="15875" cap="flat">
            <a:solidFill>
              <a:schemeClr val="accent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8" name="曲线连接符 47">
            <a:extLst>
              <a:ext uri="{FF2B5EF4-FFF2-40B4-BE49-F238E27FC236}">
                <a16:creationId xmlns:a16="http://schemas.microsoft.com/office/drawing/2014/main" id="{F44EAA83-D6A2-1E75-B9F5-868B1343FC4E}"/>
              </a:ext>
            </a:extLst>
          </p:cNvPr>
          <p:cNvCxnSpPr>
            <a:cxnSpLocks/>
            <a:stCxn id="6" idx="5"/>
            <a:endCxn id="22" idx="1"/>
          </p:cNvCxnSpPr>
          <p:nvPr/>
        </p:nvCxnSpPr>
        <p:spPr>
          <a:xfrm flipV="1">
            <a:off x="7399901" y="2851922"/>
            <a:ext cx="1428413" cy="735108"/>
          </a:xfrm>
          <a:prstGeom prst="curvedConnector3">
            <a:avLst>
              <a:gd name="adj1" fmla="val 50000"/>
            </a:avLst>
          </a:prstGeom>
          <a:noFill/>
          <a:ln w="15875" cap="flat">
            <a:solidFill>
              <a:schemeClr val="accent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1" name="曲线连接符 50">
            <a:extLst>
              <a:ext uri="{FF2B5EF4-FFF2-40B4-BE49-F238E27FC236}">
                <a16:creationId xmlns:a16="http://schemas.microsoft.com/office/drawing/2014/main" id="{2F360015-8965-9DE5-082B-92524B71645B}"/>
              </a:ext>
            </a:extLst>
          </p:cNvPr>
          <p:cNvCxnSpPr>
            <a:cxnSpLocks/>
            <a:stCxn id="6" idx="5"/>
            <a:endCxn id="20" idx="1"/>
          </p:cNvCxnSpPr>
          <p:nvPr/>
        </p:nvCxnSpPr>
        <p:spPr>
          <a:xfrm flipV="1">
            <a:off x="7399901" y="1226962"/>
            <a:ext cx="1428413" cy="2360068"/>
          </a:xfrm>
          <a:prstGeom prst="curvedConnector3">
            <a:avLst>
              <a:gd name="adj1" fmla="val 50000"/>
            </a:avLst>
          </a:prstGeom>
          <a:noFill/>
          <a:ln w="15875" cap="flat">
            <a:solidFill>
              <a:schemeClr val="accent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6" name="文本框 55">
            <a:hlinkClick r:id="rId2"/>
            <a:extLst>
              <a:ext uri="{FF2B5EF4-FFF2-40B4-BE49-F238E27FC236}">
                <a16:creationId xmlns:a16="http://schemas.microsoft.com/office/drawing/2014/main" id="{C52AF1C3-7744-8CCD-E61B-FECECA065259}"/>
              </a:ext>
            </a:extLst>
          </p:cNvPr>
          <p:cNvSpPr txBox="1"/>
          <p:nvPr/>
        </p:nvSpPr>
        <p:spPr>
          <a:xfrm>
            <a:off x="1725641" y="2350533"/>
            <a:ext cx="810476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400" b="0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点击阅读</a:t>
            </a:r>
          </a:p>
        </p:txBody>
      </p:sp>
      <p:sp>
        <p:nvSpPr>
          <p:cNvPr id="57" name="文本框 56">
            <a:hlinkClick r:id="rId3"/>
            <a:extLst>
              <a:ext uri="{FF2B5EF4-FFF2-40B4-BE49-F238E27FC236}">
                <a16:creationId xmlns:a16="http://schemas.microsoft.com/office/drawing/2014/main" id="{4F75AF93-B1BB-0B4E-DF8E-DEC1E5E15B07}"/>
              </a:ext>
            </a:extLst>
          </p:cNvPr>
          <p:cNvSpPr txBox="1"/>
          <p:nvPr/>
        </p:nvSpPr>
        <p:spPr>
          <a:xfrm>
            <a:off x="1725641" y="4138632"/>
            <a:ext cx="810476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400" b="0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点击阅读</a:t>
            </a:r>
          </a:p>
        </p:txBody>
      </p:sp>
      <p:sp>
        <p:nvSpPr>
          <p:cNvPr id="58" name="文本框 57">
            <a:hlinkClick r:id="rId2"/>
            <a:extLst>
              <a:ext uri="{FF2B5EF4-FFF2-40B4-BE49-F238E27FC236}">
                <a16:creationId xmlns:a16="http://schemas.microsoft.com/office/drawing/2014/main" id="{2A53E06C-05D6-57B6-DF46-3C3992F36C1A}"/>
              </a:ext>
            </a:extLst>
          </p:cNvPr>
          <p:cNvSpPr txBox="1"/>
          <p:nvPr/>
        </p:nvSpPr>
        <p:spPr>
          <a:xfrm>
            <a:off x="1725640" y="5929741"/>
            <a:ext cx="810476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400" b="0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点击阅读</a:t>
            </a:r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CB342064-8E93-979A-1A91-C8A9CE8D369F}"/>
              </a:ext>
            </a:extLst>
          </p:cNvPr>
          <p:cNvSpPr txBox="1"/>
          <p:nvPr/>
        </p:nvSpPr>
        <p:spPr>
          <a:xfrm>
            <a:off x="5734709" y="6232243"/>
            <a:ext cx="810476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400" b="0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点击阅读</a:t>
            </a:r>
          </a:p>
        </p:txBody>
      </p:sp>
      <p:sp>
        <p:nvSpPr>
          <p:cNvPr id="60" name="文本框 59">
            <a:hlinkClick r:id="rId4"/>
            <a:extLst>
              <a:ext uri="{FF2B5EF4-FFF2-40B4-BE49-F238E27FC236}">
                <a16:creationId xmlns:a16="http://schemas.microsoft.com/office/drawing/2014/main" id="{507E201C-930C-D2B8-93A4-C0A95D819A49}"/>
              </a:ext>
            </a:extLst>
          </p:cNvPr>
          <p:cNvSpPr txBox="1"/>
          <p:nvPr/>
        </p:nvSpPr>
        <p:spPr>
          <a:xfrm>
            <a:off x="5939183" y="1743883"/>
            <a:ext cx="810476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400" b="0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点击阅读</a:t>
            </a:r>
          </a:p>
        </p:txBody>
      </p:sp>
      <p:sp>
        <p:nvSpPr>
          <p:cNvPr id="61" name="文本框 60">
            <a:hlinkClick r:id="rId5"/>
            <a:extLst>
              <a:ext uri="{FF2B5EF4-FFF2-40B4-BE49-F238E27FC236}">
                <a16:creationId xmlns:a16="http://schemas.microsoft.com/office/drawing/2014/main" id="{E84BC2D7-36D2-282D-6A5F-4994CF67C08E}"/>
              </a:ext>
            </a:extLst>
          </p:cNvPr>
          <p:cNvSpPr txBox="1"/>
          <p:nvPr/>
        </p:nvSpPr>
        <p:spPr>
          <a:xfrm>
            <a:off x="9945941" y="1502887"/>
            <a:ext cx="810476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400" b="0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点击阅读</a:t>
            </a:r>
          </a:p>
        </p:txBody>
      </p:sp>
      <p:sp>
        <p:nvSpPr>
          <p:cNvPr id="62" name="文本框 61">
            <a:hlinkClick r:id="rId6"/>
            <a:extLst>
              <a:ext uri="{FF2B5EF4-FFF2-40B4-BE49-F238E27FC236}">
                <a16:creationId xmlns:a16="http://schemas.microsoft.com/office/drawing/2014/main" id="{CA0F6401-6472-DE41-CC37-26640937A009}"/>
              </a:ext>
            </a:extLst>
          </p:cNvPr>
          <p:cNvSpPr txBox="1"/>
          <p:nvPr/>
        </p:nvSpPr>
        <p:spPr>
          <a:xfrm>
            <a:off x="9945941" y="3125244"/>
            <a:ext cx="810476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400" b="0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点击阅读</a:t>
            </a:r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F14B7393-7F51-3787-33E5-D19B43C75DB9}"/>
              </a:ext>
            </a:extLst>
          </p:cNvPr>
          <p:cNvSpPr txBox="1"/>
          <p:nvPr/>
        </p:nvSpPr>
        <p:spPr>
          <a:xfrm>
            <a:off x="9945941" y="6303489"/>
            <a:ext cx="810476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400" b="0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点击阅读</a:t>
            </a: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E66B24DD-BCE9-DBE0-5A6C-C332D2613BF2}"/>
              </a:ext>
            </a:extLst>
          </p:cNvPr>
          <p:cNvSpPr txBox="1"/>
          <p:nvPr/>
        </p:nvSpPr>
        <p:spPr>
          <a:xfrm>
            <a:off x="5454152" y="4096842"/>
            <a:ext cx="1528622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  <a:hlinkClick r:id="rId7"/>
              </a:rPr>
              <a:t>一百个大模型通览</a:t>
            </a:r>
            <a:endParaRPr kumimoji="0" lang="zh-CN" alt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sp>
        <p:nvSpPr>
          <p:cNvPr id="78" name="圆角矩形 77">
            <a:extLst>
              <a:ext uri="{FF2B5EF4-FFF2-40B4-BE49-F238E27FC236}">
                <a16:creationId xmlns:a16="http://schemas.microsoft.com/office/drawing/2014/main" id="{8BC8B1DF-7471-DD2F-CB2F-402915B15F57}"/>
              </a:ext>
            </a:extLst>
          </p:cNvPr>
          <p:cNvSpPr/>
          <p:nvPr/>
        </p:nvSpPr>
        <p:spPr>
          <a:xfrm>
            <a:off x="8797244" y="3906556"/>
            <a:ext cx="2955471" cy="1158152"/>
          </a:xfrm>
          <a:prstGeom prst="roundRect">
            <a:avLst/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sp>
        <p:nvSpPr>
          <p:cNvPr id="79" name="文本框 78">
            <a:extLst>
              <a:ext uri="{FF2B5EF4-FFF2-40B4-BE49-F238E27FC236}">
                <a16:creationId xmlns:a16="http://schemas.microsoft.com/office/drawing/2014/main" id="{FC733049-A99C-9175-2B46-FB0BC63F399B}"/>
              </a:ext>
            </a:extLst>
          </p:cNvPr>
          <p:cNvSpPr txBox="1"/>
          <p:nvPr/>
        </p:nvSpPr>
        <p:spPr>
          <a:xfrm>
            <a:off x="8887503" y="4285577"/>
            <a:ext cx="2865212" cy="4001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大模型的对齐</a:t>
            </a:r>
          </a:p>
        </p:txBody>
      </p:sp>
      <p:sp>
        <p:nvSpPr>
          <p:cNvPr id="80" name="文本框 79">
            <a:extLst>
              <a:ext uri="{FF2B5EF4-FFF2-40B4-BE49-F238E27FC236}">
                <a16:creationId xmlns:a16="http://schemas.microsoft.com/office/drawing/2014/main" id="{A98579C7-171A-C40A-4BD3-F604F81F2F95}"/>
              </a:ext>
            </a:extLst>
          </p:cNvPr>
          <p:cNvSpPr txBox="1"/>
          <p:nvPr/>
        </p:nvSpPr>
        <p:spPr>
          <a:xfrm>
            <a:off x="9914871" y="4751660"/>
            <a:ext cx="810476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400" b="0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点击阅读</a:t>
            </a:r>
          </a:p>
        </p:txBody>
      </p:sp>
    </p:spTree>
    <p:extLst>
      <p:ext uri="{BB962C8B-B14F-4D97-AF65-F5344CB8AC3E}">
        <p14:creationId xmlns:p14="http://schemas.microsoft.com/office/powerpoint/2010/main" val="433890091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AC22C871-957D-60CA-5B97-04CFCF38A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04" y="402978"/>
            <a:ext cx="5016647" cy="431844"/>
          </a:xfrm>
        </p:spPr>
        <p:txBody>
          <a:bodyPr>
            <a:normAutofit/>
          </a:bodyPr>
          <a:lstStyle/>
          <a:p>
            <a:r>
              <a:rPr kumimoji="1" lang="zh-CN" altLang="en-US" sz="2400" dirty="0"/>
              <a:t>大模型幻觉的评估方法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ECCE1CC-72EF-DD5D-1026-D2C5B3139C93}"/>
              </a:ext>
            </a:extLst>
          </p:cNvPr>
          <p:cNvSpPr txBox="1"/>
          <p:nvPr/>
        </p:nvSpPr>
        <p:spPr>
          <a:xfrm>
            <a:off x="840204" y="834553"/>
            <a:ext cx="147732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dirty="0"/>
              <a:t>在线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自动评估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FF620D94-E409-6D09-0AE5-76DA2939880E}"/>
              </a:ext>
            </a:extLst>
          </p:cNvPr>
          <p:cNvSpPr txBox="1"/>
          <p:nvPr/>
        </p:nvSpPr>
        <p:spPr>
          <a:xfrm>
            <a:off x="482683" y="1281741"/>
            <a:ext cx="6165030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2400" dirty="0">
                <a:effectLst/>
                <a:latin typeface="Times" pitchFamily="2" charset="0"/>
                <a:ea typeface="FangSong" panose="02010609060101010101" pitchFamily="49" charset="-122"/>
              </a:rPr>
              <a:t>模型法</a:t>
            </a:r>
            <a:r>
              <a:rPr lang="en-US" altLang="zh-CN" sz="2400" dirty="0">
                <a:effectLst/>
                <a:latin typeface="Times" pitchFamily="2" charset="0"/>
                <a:ea typeface="FangSong" panose="02010609060101010101" pitchFamily="49" charset="-122"/>
              </a:rPr>
              <a:t>——</a:t>
            </a:r>
            <a:r>
              <a:rPr lang="en-US" altLang="zh-CN" sz="2400" dirty="0" err="1">
                <a:effectLst/>
                <a:latin typeface="Times" pitchFamily="2" charset="0"/>
                <a:ea typeface="FangSong" panose="02010609060101010101" pitchFamily="49" charset="-122"/>
              </a:rPr>
              <a:t>HalEval</a:t>
            </a:r>
            <a:endParaRPr lang="zh-CN" altLang="en-US" sz="2400" dirty="0">
              <a:effectLst/>
              <a:latin typeface="Times" pitchFamily="2" charset="0"/>
              <a:ea typeface="FangSong" panose="02010609060101010101" pitchFamily="49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BCBA8BB-A13D-1F09-1C47-DAB592A399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6851" y="96882"/>
            <a:ext cx="6242977" cy="2676972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DEB1188C-E212-1B5C-657C-1BE107863603}"/>
              </a:ext>
            </a:extLst>
          </p:cNvPr>
          <p:cNvSpPr txBox="1"/>
          <p:nvPr/>
        </p:nvSpPr>
        <p:spPr>
          <a:xfrm>
            <a:off x="7955441" y="2750537"/>
            <a:ext cx="240065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FangSong" panose="02010609060101010101" pitchFamily="49" charset="-122"/>
                <a:ea typeface="FangSong" panose="02010609060101010101" pitchFamily="49" charset="-122"/>
                <a:sym typeface="PingFang SC Regular"/>
              </a:rPr>
              <a:t>幻觉评估数据构建方法</a:t>
            </a:r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49DCAFF6-3ED5-5BD9-4F5E-47607FCF1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570" y="3099275"/>
            <a:ext cx="4395537" cy="296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C981B42D-E5B1-BCED-6C33-54104F3BDCA2}"/>
              </a:ext>
            </a:extLst>
          </p:cNvPr>
          <p:cNvSpPr txBox="1"/>
          <p:nvPr/>
        </p:nvSpPr>
        <p:spPr>
          <a:xfrm>
            <a:off x="7262943" y="6085692"/>
            <a:ext cx="378565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FangSong" panose="02010609060101010101" pitchFamily="49" charset="-122"/>
                <a:ea typeface="FangSong" panose="02010609060101010101" pitchFamily="49" charset="-122"/>
                <a:sym typeface="PingFang SC Regular"/>
              </a:rPr>
              <a:t>设计指令让大模型判断是否存在幻觉</a:t>
            </a:r>
          </a:p>
        </p:txBody>
      </p:sp>
      <p:pic>
        <p:nvPicPr>
          <p:cNvPr id="17412" name="Picture 4">
            <a:extLst>
              <a:ext uri="{FF2B5EF4-FFF2-40B4-BE49-F238E27FC236}">
                <a16:creationId xmlns:a16="http://schemas.microsoft.com/office/drawing/2014/main" id="{A747B2EC-4E1D-F396-E5DB-ED16D9939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097" y="1818495"/>
            <a:ext cx="4142227" cy="2065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3328D834-B4F6-BDF6-D011-B4AE6BFF3AAD}"/>
              </a:ext>
            </a:extLst>
          </p:cNvPr>
          <p:cNvSpPr txBox="1"/>
          <p:nvPr/>
        </p:nvSpPr>
        <p:spPr>
          <a:xfrm>
            <a:off x="2289547" y="6085692"/>
            <a:ext cx="147732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FangSong" panose="02010609060101010101" pitchFamily="49" charset="-122"/>
                <a:ea typeface="FangSong" panose="02010609060101010101" pitchFamily="49" charset="-122"/>
                <a:sym typeface="PingFang SC Regular"/>
              </a:rPr>
              <a:t>幻觉评估结果</a:t>
            </a:r>
          </a:p>
        </p:txBody>
      </p:sp>
      <p:pic>
        <p:nvPicPr>
          <p:cNvPr id="17413" name="Picture 5">
            <a:extLst>
              <a:ext uri="{FF2B5EF4-FFF2-40B4-BE49-F238E27FC236}">
                <a16:creationId xmlns:a16="http://schemas.microsoft.com/office/drawing/2014/main" id="{82B17F5F-33E8-052A-573D-CA92D0CDC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204" y="3939517"/>
            <a:ext cx="4254500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A059F4EC-8AF0-B1DC-01F6-A05988BF7AEB}"/>
              </a:ext>
            </a:extLst>
          </p:cNvPr>
          <p:cNvSpPr txBox="1"/>
          <p:nvPr/>
        </p:nvSpPr>
        <p:spPr>
          <a:xfrm>
            <a:off x="32084" y="6455022"/>
            <a:ext cx="10948567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zh-CN" altLang="en-US" dirty="0">
                <a:latin typeface="Times" pitchFamily="2" charset="0"/>
              </a:rPr>
              <a:t>HaluEval: A Large-Scale Hallucination Evaluation Benchmark for Large Language Models</a:t>
            </a:r>
          </a:p>
        </p:txBody>
      </p:sp>
    </p:spTree>
    <p:extLst>
      <p:ext uri="{BB962C8B-B14F-4D97-AF65-F5344CB8AC3E}">
        <p14:creationId xmlns:p14="http://schemas.microsoft.com/office/powerpoint/2010/main" val="3349321327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AC22C871-957D-60CA-5B97-04CFCF38A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04" y="402978"/>
            <a:ext cx="5016647" cy="431844"/>
          </a:xfrm>
        </p:spPr>
        <p:txBody>
          <a:bodyPr>
            <a:normAutofit/>
          </a:bodyPr>
          <a:lstStyle/>
          <a:p>
            <a:r>
              <a:rPr kumimoji="1" lang="zh-CN" altLang="en-US" sz="2400" dirty="0"/>
              <a:t>大模型幻觉的评估方法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ECCE1CC-72EF-DD5D-1026-D2C5B3139C93}"/>
              </a:ext>
            </a:extLst>
          </p:cNvPr>
          <p:cNvSpPr txBox="1"/>
          <p:nvPr/>
        </p:nvSpPr>
        <p:spPr>
          <a:xfrm>
            <a:off x="840204" y="834553"/>
            <a:ext cx="147732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dirty="0"/>
              <a:t>在线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自动评估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FF620D94-E409-6D09-0AE5-76DA2939880E}"/>
              </a:ext>
            </a:extLst>
          </p:cNvPr>
          <p:cNvSpPr txBox="1"/>
          <p:nvPr/>
        </p:nvSpPr>
        <p:spPr>
          <a:xfrm>
            <a:off x="559248" y="1306590"/>
            <a:ext cx="6165030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2400" dirty="0">
                <a:effectLst/>
                <a:latin typeface="Times" pitchFamily="2" charset="0"/>
                <a:ea typeface="FangSong" panose="02010609060101010101" pitchFamily="49" charset="-122"/>
              </a:rPr>
              <a:t>模型法</a:t>
            </a:r>
            <a:r>
              <a:rPr lang="en-US" altLang="zh-CN" sz="2400" dirty="0">
                <a:effectLst/>
                <a:latin typeface="Times" pitchFamily="2" charset="0"/>
                <a:ea typeface="FangSong" panose="02010609060101010101" pitchFamily="49" charset="-122"/>
              </a:rPr>
              <a:t>——PPL</a:t>
            </a:r>
            <a:r>
              <a:rPr lang="zh-CN" altLang="en-US" sz="2400" dirty="0">
                <a:effectLst/>
                <a:latin typeface="Times" pitchFamily="2" charset="0"/>
                <a:ea typeface="FangSong" panose="02010609060101010101" pitchFamily="49" charset="-122"/>
              </a:rPr>
              <a:t> </a:t>
            </a:r>
            <a:r>
              <a:rPr lang="en-US" altLang="zh-CN" sz="2400" dirty="0">
                <a:effectLst/>
                <a:latin typeface="Times" pitchFamily="2" charset="0"/>
                <a:ea typeface="FangSong" panose="02010609060101010101" pitchFamily="49" charset="-122"/>
              </a:rPr>
              <a:t>Ranking</a:t>
            </a:r>
            <a:endParaRPr lang="zh-CN" altLang="en-US" sz="2400" dirty="0">
              <a:effectLst/>
              <a:latin typeface="Times" pitchFamily="2" charset="0"/>
              <a:ea typeface="FangSong" panose="02010609060101010101" pitchFamily="49" charset="-122"/>
            </a:endParaRPr>
          </a:p>
        </p:txBody>
      </p:sp>
      <p:pic>
        <p:nvPicPr>
          <p:cNvPr id="18433" name="Picture 1">
            <a:extLst>
              <a:ext uri="{FF2B5EF4-FFF2-40B4-BE49-F238E27FC236}">
                <a16:creationId xmlns:a16="http://schemas.microsoft.com/office/drawing/2014/main" id="{11404E01-A47D-F908-F425-A15650330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452" y="1795528"/>
            <a:ext cx="8265957" cy="3721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E59C5AE1-D2C5-D296-DB88-5A299DA8F06F}"/>
              </a:ext>
            </a:extLst>
          </p:cNvPr>
          <p:cNvSpPr txBox="1"/>
          <p:nvPr/>
        </p:nvSpPr>
        <p:spPr>
          <a:xfrm>
            <a:off x="559248" y="5517037"/>
            <a:ext cx="10595206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zh-CN" altLang="en-US" sz="2400" dirty="0">
                <a:latin typeface="Times" pitchFamily="2" charset="0"/>
                <a:ea typeface="FangSong" panose="02010609060101010101" pitchFamily="49" charset="-122"/>
              </a:rPr>
              <a:t>构造一个多项选择数据集，包含一个正确答案，和若干存在幻觉的候选项。</a:t>
            </a:r>
            <a:endParaRPr lang="en-US" altLang="zh-CN" sz="2400" dirty="0">
              <a:latin typeface="Times" pitchFamily="2" charset="0"/>
              <a:ea typeface="FangSong" panose="02010609060101010101" pitchFamily="49" charset="-122"/>
            </a:endParaRP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zh-CN" alt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加载模型，输入一个</a:t>
            </a:r>
            <a:r>
              <a:rPr kumimoji="0" lang="en-US" altLang="zh-CN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Prompt</a:t>
            </a:r>
            <a:r>
              <a:rPr kumimoji="0" lang="zh-CN" alt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，分别计算各个选项的</a:t>
            </a:r>
            <a:r>
              <a:rPr kumimoji="0" lang="en-US" altLang="zh-CN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PPL</a:t>
            </a:r>
            <a:r>
              <a:rPr kumimoji="0" lang="zh-CN" alt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值；</a:t>
            </a:r>
            <a:endParaRPr kumimoji="0" lang="en-US" altLang="zh-CN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" pitchFamily="2" charset="0"/>
              <a:ea typeface="FangSong" panose="02010609060101010101" pitchFamily="49" charset="-122"/>
              <a:sym typeface="PingFang SC Regular"/>
            </a:endParaRP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zh-CN" altLang="en-US" sz="2400" dirty="0">
                <a:latin typeface="Times" pitchFamily="2" charset="0"/>
                <a:ea typeface="FangSong" panose="02010609060101010101" pitchFamily="49" charset="-122"/>
              </a:rPr>
              <a:t>获得</a:t>
            </a:r>
            <a:r>
              <a:rPr lang="en-US" altLang="zh-CN" sz="2400" dirty="0">
                <a:latin typeface="Times" pitchFamily="2" charset="0"/>
                <a:ea typeface="FangSong" panose="02010609060101010101" pitchFamily="49" charset="-122"/>
              </a:rPr>
              <a:t>PPL</a:t>
            </a:r>
            <a:r>
              <a:rPr lang="zh-CN" altLang="en-US" sz="2400" dirty="0">
                <a:latin typeface="Times" pitchFamily="2" charset="0"/>
                <a:ea typeface="FangSong" panose="02010609060101010101" pitchFamily="49" charset="-122"/>
              </a:rPr>
              <a:t>值最小的选项，并计算</a:t>
            </a:r>
            <a:r>
              <a:rPr lang="en-US" altLang="zh-CN" sz="2400" dirty="0">
                <a:latin typeface="Times" pitchFamily="2" charset="0"/>
                <a:ea typeface="FangSong" panose="02010609060101010101" pitchFamily="49" charset="-122"/>
              </a:rPr>
              <a:t>Hits@1</a:t>
            </a:r>
            <a:r>
              <a:rPr lang="zh-CN" altLang="en-US" sz="2400" dirty="0">
                <a:latin typeface="Times" pitchFamily="2" charset="0"/>
                <a:ea typeface="FangSong" panose="02010609060101010101" pitchFamily="49" charset="-122"/>
              </a:rPr>
              <a:t>指标。</a:t>
            </a: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" pitchFamily="2" charset="0"/>
              <a:ea typeface="FangSong" panose="02010609060101010101" pitchFamily="49" charset="-122"/>
              <a:sym typeface="PingFang SC Regular"/>
            </a:endParaRPr>
          </a:p>
        </p:txBody>
      </p:sp>
    </p:spTree>
    <p:extLst>
      <p:ext uri="{BB962C8B-B14F-4D97-AF65-F5344CB8AC3E}">
        <p14:creationId xmlns:p14="http://schemas.microsoft.com/office/powerpoint/2010/main" val="4073950367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AC22C871-957D-60CA-5B97-04CFCF38A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04" y="402978"/>
            <a:ext cx="5016647" cy="431844"/>
          </a:xfrm>
        </p:spPr>
        <p:txBody>
          <a:bodyPr>
            <a:normAutofit/>
          </a:bodyPr>
          <a:lstStyle/>
          <a:p>
            <a:r>
              <a:rPr kumimoji="1" lang="zh-CN" altLang="en-US" sz="2400" dirty="0"/>
              <a:t>大模型幻觉的评估方法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ECCE1CC-72EF-DD5D-1026-D2C5B3139C93}"/>
              </a:ext>
            </a:extLst>
          </p:cNvPr>
          <p:cNvSpPr txBox="1"/>
          <p:nvPr/>
        </p:nvSpPr>
        <p:spPr>
          <a:xfrm>
            <a:off x="840204" y="834553"/>
            <a:ext cx="147732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dirty="0"/>
              <a:t>在线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自动评估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FF620D94-E409-6D09-0AE5-76DA2939880E}"/>
              </a:ext>
            </a:extLst>
          </p:cNvPr>
          <p:cNvSpPr txBox="1"/>
          <p:nvPr/>
        </p:nvSpPr>
        <p:spPr>
          <a:xfrm>
            <a:off x="498725" y="1635458"/>
            <a:ext cx="6165030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2400" dirty="0">
                <a:effectLst/>
                <a:latin typeface="Times" pitchFamily="2" charset="0"/>
                <a:ea typeface="FangSong" panose="02010609060101010101" pitchFamily="49" charset="-122"/>
              </a:rPr>
              <a:t>模型法</a:t>
            </a:r>
            <a:r>
              <a:rPr lang="en-US" altLang="zh-CN" sz="2400" dirty="0">
                <a:effectLst/>
                <a:latin typeface="Times" pitchFamily="2" charset="0"/>
                <a:ea typeface="FangSong" panose="02010609060101010101" pitchFamily="49" charset="-122"/>
              </a:rPr>
              <a:t>——Probing</a:t>
            </a:r>
            <a:endParaRPr lang="zh-CN" altLang="en-US" sz="2400" dirty="0">
              <a:effectLst/>
              <a:latin typeface="Times" pitchFamily="2" charset="0"/>
              <a:ea typeface="FangSong" panose="02010609060101010101" pitchFamily="49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55F203D-8629-7C19-28F0-4E9A47237A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9642" y="4085801"/>
            <a:ext cx="9172715" cy="2273482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E1DA562B-085A-A264-D180-E560FDE0723E}"/>
              </a:ext>
            </a:extLst>
          </p:cNvPr>
          <p:cNvSpPr txBox="1"/>
          <p:nvPr/>
        </p:nvSpPr>
        <p:spPr>
          <a:xfrm>
            <a:off x="965896" y="2305616"/>
            <a:ext cx="9557725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zh-CN" alt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将事实性评测任务转换为填空题</a:t>
            </a:r>
            <a:r>
              <a:rPr lang="zh-CN" altLang="en-US" sz="2400" dirty="0">
                <a:latin typeface="Times" pitchFamily="2" charset="0"/>
                <a:ea typeface="FangSong" panose="02010609060101010101" pitchFamily="49" charset="-122"/>
              </a:rPr>
              <a:t>；</a:t>
            </a:r>
            <a:endParaRPr lang="en-US" altLang="zh-CN" sz="2400" dirty="0">
              <a:latin typeface="Times" pitchFamily="2" charset="0"/>
              <a:ea typeface="FangSong" panose="02010609060101010101" pitchFamily="49" charset="-122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zh-CN" alt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评测回答的实体准确性；</a:t>
            </a:r>
            <a:endParaRPr kumimoji="0" lang="en-US" altLang="zh-CN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" pitchFamily="2" charset="0"/>
              <a:ea typeface="FangSong" panose="02010609060101010101" pitchFamily="49" charset="-122"/>
              <a:sym typeface="PingFang SC Regular"/>
            </a:endParaRPr>
          </a:p>
        </p:txBody>
      </p:sp>
      <p:pic>
        <p:nvPicPr>
          <p:cNvPr id="19458" name="Picture 2">
            <a:extLst>
              <a:ext uri="{FF2B5EF4-FFF2-40B4-BE49-F238E27FC236}">
                <a16:creationId xmlns:a16="http://schemas.microsoft.com/office/drawing/2014/main" id="{67B638C4-D10E-D70C-E344-1AA33356D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717" y="3302095"/>
            <a:ext cx="5930566" cy="735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C498155F-645E-068E-9D8D-04B68F46E5FB}"/>
              </a:ext>
            </a:extLst>
          </p:cNvPr>
          <p:cNvSpPr txBox="1"/>
          <p:nvPr/>
        </p:nvSpPr>
        <p:spPr>
          <a:xfrm>
            <a:off x="82717" y="6451944"/>
            <a:ext cx="6096000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" altLang="zh-CN" sz="1800" dirty="0">
                <a:effectLst/>
                <a:latin typeface="Times" pitchFamily="2" charset="0"/>
              </a:rPr>
              <a:t>Language models as knowledge bases? </a:t>
            </a:r>
            <a:endParaRPr lang="en" altLang="zh-CN" dirty="0"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3247523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AC22C871-957D-60CA-5B97-04CFCF38A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04" y="402978"/>
            <a:ext cx="5016647" cy="431844"/>
          </a:xfrm>
        </p:spPr>
        <p:txBody>
          <a:bodyPr>
            <a:normAutofit/>
          </a:bodyPr>
          <a:lstStyle/>
          <a:p>
            <a:r>
              <a:rPr kumimoji="1" lang="zh-CN" altLang="en-US" sz="2400" dirty="0"/>
              <a:t>大模型幻觉的评估方法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ECCE1CC-72EF-DD5D-1026-D2C5B3139C93}"/>
              </a:ext>
            </a:extLst>
          </p:cNvPr>
          <p:cNvSpPr txBox="1"/>
          <p:nvPr/>
        </p:nvSpPr>
        <p:spPr>
          <a:xfrm>
            <a:off x="840204" y="834553"/>
            <a:ext cx="147732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dirty="0"/>
              <a:t>在线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自动评估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FF620D94-E409-6D09-0AE5-76DA2939880E}"/>
              </a:ext>
            </a:extLst>
          </p:cNvPr>
          <p:cNvSpPr txBox="1"/>
          <p:nvPr/>
        </p:nvSpPr>
        <p:spPr>
          <a:xfrm>
            <a:off x="498725" y="1635458"/>
            <a:ext cx="6165030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2400" dirty="0">
                <a:effectLst/>
                <a:latin typeface="Times" pitchFamily="2" charset="0"/>
                <a:ea typeface="FangSong" panose="02010609060101010101" pitchFamily="49" charset="-122"/>
              </a:rPr>
              <a:t>模型法</a:t>
            </a:r>
            <a:r>
              <a:rPr lang="en-US" altLang="zh-CN" sz="2400" dirty="0">
                <a:effectLst/>
                <a:latin typeface="Times" pitchFamily="2" charset="0"/>
                <a:ea typeface="FangSong" panose="02010609060101010101" pitchFamily="49" charset="-122"/>
              </a:rPr>
              <a:t>——</a:t>
            </a:r>
            <a:r>
              <a:rPr lang="en-US" altLang="zh-CN" sz="2400" dirty="0" err="1">
                <a:effectLst/>
                <a:latin typeface="Times" pitchFamily="2" charset="0"/>
                <a:ea typeface="FangSong" panose="02010609060101010101" pitchFamily="49" charset="-122"/>
              </a:rPr>
              <a:t>TruthfulQA</a:t>
            </a:r>
            <a:endParaRPr lang="zh-CN" altLang="en-US" sz="2400" dirty="0">
              <a:effectLst/>
              <a:latin typeface="Times" pitchFamily="2" charset="0"/>
              <a:ea typeface="FangSong" panose="02010609060101010101" pitchFamily="49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4DD575A-84BD-CA55-3F74-246147ED64A3}"/>
              </a:ext>
            </a:extLst>
          </p:cNvPr>
          <p:cNvSpPr txBox="1"/>
          <p:nvPr/>
        </p:nvSpPr>
        <p:spPr>
          <a:xfrm>
            <a:off x="160420" y="6455022"/>
            <a:ext cx="606832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en" altLang="zh-CN" i="0" dirty="0" err="1">
                <a:solidFill>
                  <a:srgbClr val="121212"/>
                </a:solidFill>
                <a:effectLst/>
                <a:latin typeface="Times" pitchFamily="2" charset="0"/>
              </a:rPr>
              <a:t>TruthfulQA</a:t>
            </a:r>
            <a:r>
              <a:rPr lang="en" altLang="zh-CN" i="0" dirty="0">
                <a:solidFill>
                  <a:srgbClr val="121212"/>
                </a:solidFill>
                <a:effectLst/>
                <a:latin typeface="Times" pitchFamily="2" charset="0"/>
              </a:rPr>
              <a:t>: Measuring How Models Mimic Human Falsehoods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B9BAEF4-6831-0BB9-F4EC-29F1F4CBABFA}"/>
              </a:ext>
            </a:extLst>
          </p:cNvPr>
          <p:cNvSpPr txBox="1"/>
          <p:nvPr/>
        </p:nvSpPr>
        <p:spPr>
          <a:xfrm>
            <a:off x="840204" y="2297595"/>
            <a:ext cx="10299031" cy="34163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>
                <a:effectLst/>
                <a:latin typeface="Times" pitchFamily="2" charset="0"/>
                <a:ea typeface="FangSong" panose="02010609060101010101" pitchFamily="49" charset="-122"/>
              </a:rPr>
              <a:t>总共</a:t>
            </a:r>
            <a:r>
              <a:rPr lang="en-US" altLang="zh-CN" sz="2400" dirty="0">
                <a:effectLst/>
                <a:latin typeface="Times" pitchFamily="2" charset="0"/>
                <a:ea typeface="FangSong" panose="02010609060101010101" pitchFamily="49" charset="-122"/>
              </a:rPr>
              <a:t>818</a:t>
            </a:r>
            <a:r>
              <a:rPr lang="zh-CN" altLang="en-US" sz="2400" dirty="0">
                <a:effectLst/>
                <a:latin typeface="Times" pitchFamily="2" charset="0"/>
                <a:ea typeface="FangSong" panose="02010609060101010101" pitchFamily="49" charset="-122"/>
              </a:rPr>
              <a:t>个数据集，每个数据包含</a:t>
            </a:r>
            <a:r>
              <a:rPr lang="en" altLang="zh-CN" sz="2400" dirty="0">
                <a:effectLst/>
                <a:latin typeface="Times" pitchFamily="2" charset="0"/>
                <a:ea typeface="FangSong" panose="02010609060101010101" pitchFamily="49" charset="-122"/>
              </a:rPr>
              <a:t>prompt</a:t>
            </a:r>
            <a:r>
              <a:rPr lang="zh-CN" altLang="en" sz="2400" dirty="0">
                <a:effectLst/>
                <a:latin typeface="Times" pitchFamily="2" charset="0"/>
                <a:ea typeface="FangSong" panose="02010609060101010101" pitchFamily="49" charset="-122"/>
              </a:rPr>
              <a:t>、</a:t>
            </a:r>
            <a:r>
              <a:rPr lang="en" altLang="zh-CN" sz="2400" dirty="0">
                <a:effectLst/>
                <a:latin typeface="Times" pitchFamily="2" charset="0"/>
                <a:ea typeface="FangSong" panose="02010609060101010101" pitchFamily="49" charset="-122"/>
              </a:rPr>
              <a:t>best answer</a:t>
            </a:r>
            <a:r>
              <a:rPr lang="zh-CN" altLang="en" sz="2400" dirty="0">
                <a:effectLst/>
                <a:latin typeface="Times" pitchFamily="2" charset="0"/>
                <a:ea typeface="FangSong" panose="02010609060101010101" pitchFamily="49" charset="-122"/>
              </a:rPr>
              <a:t>、</a:t>
            </a:r>
            <a:r>
              <a:rPr lang="en" altLang="zh-CN" sz="2400" dirty="0">
                <a:effectLst/>
                <a:latin typeface="Times" pitchFamily="2" charset="0"/>
                <a:ea typeface="FangSong" panose="02010609060101010101" pitchFamily="49" charset="-122"/>
              </a:rPr>
              <a:t>correct answer</a:t>
            </a:r>
            <a:r>
              <a:rPr lang="zh-CN" altLang="en-US" sz="2400" dirty="0">
                <a:effectLst/>
                <a:latin typeface="Times" pitchFamily="2" charset="0"/>
                <a:ea typeface="FangSong" panose="02010609060101010101" pitchFamily="49" charset="-122"/>
              </a:rPr>
              <a:t>和</a:t>
            </a:r>
            <a:r>
              <a:rPr lang="en" altLang="zh-CN" sz="2400" dirty="0">
                <a:effectLst/>
                <a:latin typeface="Times" pitchFamily="2" charset="0"/>
                <a:ea typeface="FangSong" panose="02010609060101010101" pitchFamily="49" charset="-122"/>
              </a:rPr>
              <a:t>incorrect answer</a:t>
            </a:r>
            <a:r>
              <a:rPr lang="zh-CN" altLang="en-US" sz="2400" dirty="0">
                <a:effectLst/>
                <a:latin typeface="Times" pitchFamily="2" charset="0"/>
                <a:ea typeface="FangSong" panose="02010609060101010101" pitchFamily="49" charset="-122"/>
              </a:rPr>
              <a:t>；</a:t>
            </a:r>
            <a:endParaRPr lang="en" altLang="zh-CN" sz="2400" dirty="0">
              <a:effectLst/>
              <a:latin typeface="Times" pitchFamily="2" charset="0"/>
              <a:ea typeface="FangSong" panose="02010609060101010101" pitchFamily="49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 err="1">
                <a:latin typeface="Times" pitchFamily="2" charset="0"/>
                <a:ea typeface="FangSong" panose="02010609060101010101" pitchFamily="49" charset="-122"/>
              </a:rPr>
              <a:t>TruthfulQA</a:t>
            </a:r>
            <a:r>
              <a:rPr lang="zh-CN" altLang="en-US" sz="2400" dirty="0">
                <a:latin typeface="Times" pitchFamily="2" charset="0"/>
                <a:ea typeface="FangSong" panose="02010609060101010101" pitchFamily="49" charset="-122"/>
              </a:rPr>
              <a:t>使用方法：</a:t>
            </a:r>
            <a:endParaRPr lang="en-US" altLang="zh-CN" sz="2400" dirty="0">
              <a:latin typeface="Times" pitchFamily="2" charset="0"/>
              <a:ea typeface="FangSong" panose="02010609060101010101" pitchFamily="49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Times" pitchFamily="2" charset="0"/>
                <a:ea typeface="FangSong" panose="02010609060101010101" pitchFamily="49" charset="-122"/>
              </a:rPr>
              <a:t>（</a:t>
            </a:r>
            <a:r>
              <a:rPr lang="en-US" altLang="zh-CN" sz="2400" dirty="0">
                <a:latin typeface="Times" pitchFamily="2" charset="0"/>
                <a:ea typeface="FangSong" panose="02010609060101010101" pitchFamily="49" charset="-122"/>
              </a:rPr>
              <a:t>1</a:t>
            </a:r>
            <a:r>
              <a:rPr lang="zh-CN" altLang="en-US" sz="2400" dirty="0">
                <a:latin typeface="Times" pitchFamily="2" charset="0"/>
                <a:ea typeface="FangSong" panose="02010609060101010101" pitchFamily="49" charset="-122"/>
              </a:rPr>
              <a:t>）</a:t>
            </a:r>
            <a:r>
              <a:rPr lang="zh-CN" altLang="en" sz="2400" dirty="0">
                <a:latin typeface="Times" pitchFamily="2" charset="0"/>
                <a:ea typeface="FangSong" panose="02010609060101010101" pitchFamily="49" charset="-122"/>
              </a:rPr>
              <a:t>生成</a:t>
            </a:r>
            <a:r>
              <a:rPr lang="zh-CN" altLang="en-US" sz="2400" dirty="0">
                <a:latin typeface="Times" pitchFamily="2" charset="0"/>
                <a:ea typeface="FangSong" panose="02010609060101010101" pitchFamily="49" charset="-122"/>
              </a:rPr>
              <a:t>模式：在</a:t>
            </a:r>
            <a:r>
              <a:rPr lang="en-US" altLang="zh-CN" sz="2400" dirty="0" err="1">
                <a:latin typeface="Times" pitchFamily="2" charset="0"/>
                <a:ea typeface="FangSong" panose="02010609060101010101" pitchFamily="49" charset="-122"/>
              </a:rPr>
              <a:t>TruthfulQA</a:t>
            </a:r>
            <a:r>
              <a:rPr lang="zh-CN" altLang="en-US" sz="2400" dirty="0">
                <a:latin typeface="Times" pitchFamily="2" charset="0"/>
                <a:ea typeface="FangSong" panose="02010609060101010101" pitchFamily="49" charset="-122"/>
              </a:rPr>
              <a:t>上训练一个二分类模型，对大模型生成的结果进行是否符合事实性进行预测；</a:t>
            </a:r>
            <a:endParaRPr lang="en-US" altLang="zh-CN" sz="2400" dirty="0">
              <a:latin typeface="Times" pitchFamily="2" charset="0"/>
              <a:ea typeface="FangSong" panose="02010609060101010101" pitchFamily="49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Times" pitchFamily="2" charset="0"/>
                <a:ea typeface="FangSong" panose="02010609060101010101" pitchFamily="49" charset="-122"/>
              </a:rPr>
              <a:t>（</a:t>
            </a:r>
            <a:r>
              <a:rPr lang="en-US" altLang="zh-CN" sz="2400" dirty="0">
                <a:latin typeface="Times" pitchFamily="2" charset="0"/>
                <a:ea typeface="FangSong" panose="02010609060101010101" pitchFamily="49" charset="-122"/>
              </a:rPr>
              <a:t>2</a:t>
            </a:r>
            <a:r>
              <a:rPr lang="zh-CN" altLang="en-US" sz="2400" dirty="0">
                <a:latin typeface="Times" pitchFamily="2" charset="0"/>
                <a:ea typeface="FangSong" panose="02010609060101010101" pitchFamily="49" charset="-122"/>
              </a:rPr>
              <a:t>）多项选择：加载待测大模型，选择</a:t>
            </a:r>
            <a:r>
              <a:rPr lang="en" altLang="zh-CN" sz="2400" dirty="0">
                <a:effectLst/>
                <a:latin typeface="Times" pitchFamily="2" charset="0"/>
                <a:ea typeface="FangSong" panose="02010609060101010101" pitchFamily="49" charset="-122"/>
              </a:rPr>
              <a:t>correct answer</a:t>
            </a:r>
            <a:r>
              <a:rPr lang="zh-CN" altLang="en-US" sz="2400" dirty="0">
                <a:effectLst/>
                <a:latin typeface="Times" pitchFamily="2" charset="0"/>
                <a:ea typeface="FangSong" panose="02010609060101010101" pitchFamily="49" charset="-122"/>
              </a:rPr>
              <a:t>和</a:t>
            </a:r>
            <a:r>
              <a:rPr lang="en" altLang="zh-CN" sz="2400" dirty="0">
                <a:effectLst/>
                <a:latin typeface="Times" pitchFamily="2" charset="0"/>
                <a:ea typeface="FangSong" panose="02010609060101010101" pitchFamily="49" charset="-122"/>
              </a:rPr>
              <a:t>incorrect answer</a:t>
            </a:r>
            <a:r>
              <a:rPr lang="zh-CN" altLang="en-US" sz="2400" dirty="0">
                <a:effectLst/>
                <a:latin typeface="Times" pitchFamily="2" charset="0"/>
                <a:ea typeface="FangSong" panose="02010609060101010101" pitchFamily="49" charset="-122"/>
              </a:rPr>
              <a:t>两个选项，</a:t>
            </a:r>
            <a:r>
              <a:rPr lang="zh-CN" altLang="en-US" sz="2400" dirty="0">
                <a:latin typeface="Times" pitchFamily="2" charset="0"/>
                <a:ea typeface="FangSong" panose="02010609060101010101" pitchFamily="49" charset="-122"/>
              </a:rPr>
              <a:t>采用</a:t>
            </a:r>
            <a:r>
              <a:rPr lang="en-US" altLang="zh-CN" sz="2400" dirty="0">
                <a:latin typeface="Times" pitchFamily="2" charset="0"/>
                <a:ea typeface="FangSong" panose="02010609060101010101" pitchFamily="49" charset="-122"/>
              </a:rPr>
              <a:t>PPL</a:t>
            </a:r>
            <a:r>
              <a:rPr lang="zh-CN" altLang="en-US" sz="2400" dirty="0">
                <a:latin typeface="Times" pitchFamily="2" charset="0"/>
                <a:ea typeface="FangSong" panose="02010609060101010101" pitchFamily="49" charset="-122"/>
              </a:rPr>
              <a:t> </a:t>
            </a:r>
            <a:r>
              <a:rPr lang="en-US" altLang="zh-CN" sz="2400" dirty="0">
                <a:latin typeface="Times" pitchFamily="2" charset="0"/>
                <a:ea typeface="FangSong" panose="02010609060101010101" pitchFamily="49" charset="-122"/>
              </a:rPr>
              <a:t>Ranking</a:t>
            </a:r>
            <a:r>
              <a:rPr lang="zh-CN" altLang="en-US" sz="2400" dirty="0">
                <a:latin typeface="Times" pitchFamily="2" charset="0"/>
                <a:ea typeface="FangSong" panose="02010609060101010101" pitchFamily="49" charset="-122"/>
              </a:rPr>
              <a:t>（</a:t>
            </a:r>
            <a:r>
              <a:rPr lang="en-US" altLang="zh-CN" sz="2400" dirty="0">
                <a:latin typeface="Times" pitchFamily="2" charset="0"/>
                <a:ea typeface="FangSong" panose="02010609060101010101" pitchFamily="49" charset="-122"/>
              </a:rPr>
              <a:t>Hits@1</a:t>
            </a:r>
            <a:r>
              <a:rPr lang="zh-CN" altLang="en-US" sz="2400" dirty="0">
                <a:latin typeface="Times" pitchFamily="2" charset="0"/>
                <a:ea typeface="FangSong" panose="02010609060101010101" pitchFamily="49" charset="-122"/>
              </a:rPr>
              <a:t>）进行评测；</a:t>
            </a:r>
            <a:endParaRPr lang="en-US" altLang="zh-CN" sz="2400" dirty="0">
              <a:latin typeface="Times" pitchFamily="2" charset="0"/>
              <a:ea typeface="FangSong" panose="02010609060101010101" pitchFamily="49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" altLang="zh-CN" sz="2400" dirty="0">
              <a:effectLst/>
              <a:latin typeface="Times" pitchFamily="2" charset="0"/>
              <a:ea typeface="FangSong" panose="02010609060101010101" pitchFamily="49" charset="-122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" pitchFamily="2" charset="0"/>
              <a:ea typeface="FangSong" panose="02010609060101010101" pitchFamily="49" charset="-122"/>
              <a:sym typeface="PingFang SC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357405376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AC22C871-957D-60CA-5B97-04CFCF38A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04" y="402978"/>
            <a:ext cx="5016647" cy="431844"/>
          </a:xfrm>
        </p:spPr>
        <p:txBody>
          <a:bodyPr>
            <a:normAutofit/>
          </a:bodyPr>
          <a:lstStyle/>
          <a:p>
            <a:r>
              <a:rPr kumimoji="1" lang="zh-CN" altLang="en-US" sz="2400" dirty="0"/>
              <a:t>大模型幻觉的评估方法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ECCE1CC-72EF-DD5D-1026-D2C5B3139C93}"/>
              </a:ext>
            </a:extLst>
          </p:cNvPr>
          <p:cNvSpPr txBox="1"/>
          <p:nvPr/>
        </p:nvSpPr>
        <p:spPr>
          <a:xfrm>
            <a:off x="840204" y="834553"/>
            <a:ext cx="147732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dirty="0"/>
              <a:t>在线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自动评估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FF620D94-E409-6D09-0AE5-76DA2939880E}"/>
              </a:ext>
            </a:extLst>
          </p:cNvPr>
          <p:cNvSpPr txBox="1"/>
          <p:nvPr/>
        </p:nvSpPr>
        <p:spPr>
          <a:xfrm>
            <a:off x="498725" y="1266397"/>
            <a:ext cx="6165030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2400" dirty="0">
                <a:effectLst/>
                <a:latin typeface="Times" pitchFamily="2" charset="0"/>
                <a:ea typeface="FangSong" panose="02010609060101010101" pitchFamily="49" charset="-122"/>
              </a:rPr>
              <a:t>模型法</a:t>
            </a:r>
            <a:r>
              <a:rPr lang="en-US" altLang="zh-CN" sz="2400" dirty="0">
                <a:effectLst/>
                <a:latin typeface="Times" pitchFamily="2" charset="0"/>
                <a:ea typeface="FangSong" panose="02010609060101010101" pitchFamily="49" charset="-122"/>
              </a:rPr>
              <a:t>——Self-contradictory</a:t>
            </a:r>
            <a:endParaRPr lang="zh-CN" altLang="en-US" sz="2400" dirty="0">
              <a:effectLst/>
              <a:latin typeface="Times" pitchFamily="2" charset="0"/>
              <a:ea typeface="FangSong" panose="02010609060101010101" pitchFamily="49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CDAD325-B815-479F-32FA-A53C5A4EAC46}"/>
              </a:ext>
            </a:extLst>
          </p:cNvPr>
          <p:cNvSpPr txBox="1"/>
          <p:nvPr/>
        </p:nvSpPr>
        <p:spPr>
          <a:xfrm>
            <a:off x="0" y="6188400"/>
            <a:ext cx="10764253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en" altLang="zh-CN" i="0" dirty="0">
                <a:solidFill>
                  <a:srgbClr val="121212"/>
                </a:solidFill>
                <a:effectLst/>
                <a:latin typeface="Times" pitchFamily="2" charset="0"/>
              </a:rPr>
              <a:t>Self-contradictory Hallucinations of Large Language Models: Evaluation, Detection and Mitigation</a:t>
            </a:r>
          </a:p>
          <a:p>
            <a:r>
              <a:rPr lang="en" altLang="zh-CN" i="0" dirty="0" err="1">
                <a:solidFill>
                  <a:srgbClr val="121212"/>
                </a:solidFill>
                <a:effectLst/>
                <a:latin typeface="Times" pitchFamily="2" charset="0"/>
              </a:rPr>
              <a:t>SelfCheckGPT</a:t>
            </a:r>
            <a:r>
              <a:rPr lang="en" altLang="zh-CN" i="0" dirty="0">
                <a:solidFill>
                  <a:srgbClr val="121212"/>
                </a:solidFill>
                <a:effectLst/>
                <a:latin typeface="Times" pitchFamily="2" charset="0"/>
              </a:rPr>
              <a:t>: Zero-Resource Black-Box Hallucination Detection for Generative Large Language Models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CEB23DF-778A-03DD-ECB8-44E98E20A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481" y="1819706"/>
            <a:ext cx="5560092" cy="422050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DA07ED3-C388-B15A-A7AB-94A552B5F4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3755" y="293206"/>
            <a:ext cx="5325979" cy="5747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281357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D3AEDFEB-8E98-89BA-7ED6-17A45AFFC1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2626908"/>
              </p:ext>
            </p:extLst>
          </p:nvPr>
        </p:nvGraphicFramePr>
        <p:xfrm>
          <a:off x="513348" y="1266397"/>
          <a:ext cx="11389895" cy="5571263"/>
        </p:xfrm>
        <a:graphic>
          <a:graphicData uri="http://schemas.openxmlformats.org/drawingml/2006/table">
            <a:tbl>
              <a:tblPr/>
              <a:tblGrid>
                <a:gridCol w="1282886">
                  <a:extLst>
                    <a:ext uri="{9D8B030D-6E8A-4147-A177-3AD203B41FA5}">
                      <a16:colId xmlns:a16="http://schemas.microsoft.com/office/drawing/2014/main" val="1972964902"/>
                    </a:ext>
                  </a:extLst>
                </a:gridCol>
                <a:gridCol w="1162618">
                  <a:extLst>
                    <a:ext uri="{9D8B030D-6E8A-4147-A177-3AD203B41FA5}">
                      <a16:colId xmlns:a16="http://schemas.microsoft.com/office/drawing/2014/main" val="3025116302"/>
                    </a:ext>
                  </a:extLst>
                </a:gridCol>
                <a:gridCol w="3543216">
                  <a:extLst>
                    <a:ext uri="{9D8B030D-6E8A-4147-A177-3AD203B41FA5}">
                      <a16:colId xmlns:a16="http://schemas.microsoft.com/office/drawing/2014/main" val="919971358"/>
                    </a:ext>
                  </a:extLst>
                </a:gridCol>
                <a:gridCol w="1384779">
                  <a:extLst>
                    <a:ext uri="{9D8B030D-6E8A-4147-A177-3AD203B41FA5}">
                      <a16:colId xmlns:a16="http://schemas.microsoft.com/office/drawing/2014/main" val="699272575"/>
                    </a:ext>
                  </a:extLst>
                </a:gridCol>
                <a:gridCol w="2122130">
                  <a:extLst>
                    <a:ext uri="{9D8B030D-6E8A-4147-A177-3AD203B41FA5}">
                      <a16:colId xmlns:a16="http://schemas.microsoft.com/office/drawing/2014/main" val="542087566"/>
                    </a:ext>
                  </a:extLst>
                </a:gridCol>
                <a:gridCol w="1894266">
                  <a:extLst>
                    <a:ext uri="{9D8B030D-6E8A-4147-A177-3AD203B41FA5}">
                      <a16:colId xmlns:a16="http://schemas.microsoft.com/office/drawing/2014/main" val="2606828588"/>
                    </a:ext>
                  </a:extLst>
                </a:gridCol>
              </a:tblGrid>
              <a:tr h="23645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100" b="1" dirty="0">
                          <a:effectLst/>
                        </a:rPr>
                        <a:t>方法名称</a:t>
                      </a:r>
                      <a:endParaRPr lang="zh-CN" altLang="en-US" sz="1100" dirty="0">
                        <a:effectLst/>
                      </a:endParaRPr>
                    </a:p>
                  </a:txBody>
                  <a:tcPr marL="68786" marR="68786" marT="34393" marB="34393" anchor="ctr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100" b="1">
                          <a:effectLst/>
                        </a:rPr>
                        <a:t>指标名称</a:t>
                      </a:r>
                      <a:endParaRPr lang="zh-CN" altLang="en-US" sz="1100">
                        <a:effectLst/>
                      </a:endParaRPr>
                    </a:p>
                  </a:txBody>
                  <a:tcPr marL="68786" marR="68786" marT="34393" marB="34393" anchor="ctr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100" b="1">
                          <a:effectLst/>
                        </a:rPr>
                        <a:t>方法介绍</a:t>
                      </a:r>
                      <a:endParaRPr lang="zh-CN" altLang="en-US" sz="1100">
                        <a:effectLst/>
                      </a:endParaRPr>
                    </a:p>
                  </a:txBody>
                  <a:tcPr marL="68786" marR="68786" marT="34393" marB="34393" anchor="ctr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100" b="1" dirty="0">
                          <a:effectLst/>
                        </a:rPr>
                        <a:t>需要新训练模型</a:t>
                      </a:r>
                      <a:endParaRPr lang="zh-CN" altLang="en-US" sz="1100" dirty="0">
                        <a:effectLst/>
                      </a:endParaRPr>
                    </a:p>
                  </a:txBody>
                  <a:tcPr marL="68786" marR="68786" marT="34393" marB="34393" anchor="ctr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100" b="1">
                          <a:effectLst/>
                        </a:rPr>
                        <a:t>是否需要评测基准</a:t>
                      </a:r>
                      <a:endParaRPr lang="zh-CN" altLang="en-US" sz="1100">
                        <a:effectLst/>
                      </a:endParaRPr>
                    </a:p>
                  </a:txBody>
                  <a:tcPr marL="68786" marR="68786" marT="34393" marB="34393" anchor="ctr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100" b="1">
                          <a:effectLst/>
                        </a:rPr>
                        <a:t>是否推荐使用</a:t>
                      </a:r>
                      <a:endParaRPr lang="zh-CN" altLang="en-US" sz="1100">
                        <a:effectLst/>
                      </a:endParaRPr>
                    </a:p>
                  </a:txBody>
                  <a:tcPr marL="68786" marR="68786" marT="34393" marB="34393" anchor="ctr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5633432"/>
                  </a:ext>
                </a:extLst>
              </a:tr>
              <a:tr h="481499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100" b="1" dirty="0">
                          <a:effectLst/>
                        </a:rPr>
                        <a:t>启发式</a:t>
                      </a:r>
                      <a:endParaRPr lang="zh-CN" altLang="en-US" sz="1100" dirty="0">
                        <a:effectLst/>
                      </a:endParaRPr>
                    </a:p>
                  </a:txBody>
                  <a:tcPr marL="68786" marR="68786" marT="34393" marB="34393" anchor="ctr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" sz="1100">
                          <a:effectLst/>
                        </a:rPr>
                        <a:t>ROUGH、KF1</a:t>
                      </a:r>
                    </a:p>
                  </a:txBody>
                  <a:tcPr marL="68786" marR="68786" marT="34393" marB="34393" anchor="ctr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" sz="1100">
                          <a:effectLst/>
                        </a:rPr>
                        <a:t>ROUGH、BLEU、Knowledge-F1。</a:t>
                      </a:r>
                      <a:r>
                        <a:rPr lang="zh-CN" altLang="en-US" sz="1100">
                          <a:effectLst/>
                        </a:rPr>
                        <a:t>直接计算</a:t>
                      </a:r>
                      <a:r>
                        <a:rPr lang="en" sz="1100">
                          <a:effectLst/>
                        </a:rPr>
                        <a:t>output</a:t>
                      </a:r>
                      <a:r>
                        <a:rPr lang="zh-CN" altLang="en-US" sz="1100">
                          <a:effectLst/>
                        </a:rPr>
                        <a:t>与</a:t>
                      </a:r>
                      <a:r>
                        <a:rPr lang="en" sz="1100">
                          <a:effectLst/>
                        </a:rPr>
                        <a:t>prompt</a:t>
                      </a:r>
                      <a:r>
                        <a:rPr lang="zh-CN" altLang="en-US" sz="1100">
                          <a:effectLst/>
                        </a:rPr>
                        <a:t>的</a:t>
                      </a:r>
                      <a:r>
                        <a:rPr lang="en" sz="1100">
                          <a:effectLst/>
                        </a:rPr>
                        <a:t>overlap。</a:t>
                      </a:r>
                    </a:p>
                  </a:txBody>
                  <a:tcPr marL="68786" marR="68786" marT="34393" marB="34393" anchor="ctr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100">
                          <a:effectLst/>
                        </a:rPr>
                        <a:t>不需要</a:t>
                      </a:r>
                    </a:p>
                  </a:txBody>
                  <a:tcPr marL="68786" marR="68786" marT="34393" marB="34393" anchor="ctr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100">
                          <a:effectLst/>
                        </a:rPr>
                        <a:t>需要评测基准验证该评估方法的可行性，并与人类对齐</a:t>
                      </a:r>
                    </a:p>
                  </a:txBody>
                  <a:tcPr marL="68786" marR="68786" marT="34393" marB="34393" anchor="ctr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100">
                          <a:effectLst/>
                        </a:rPr>
                        <a:t>推荐 ✅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100">
                          <a:effectLst/>
                        </a:rPr>
                        <a:t>方法非常简单，但与人类相关度并不高。</a:t>
                      </a:r>
                    </a:p>
                  </a:txBody>
                  <a:tcPr marL="68786" marR="68786" marT="34393" marB="34393" anchor="ctr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0959019"/>
                  </a:ext>
                </a:extLst>
              </a:tr>
              <a:tr h="75664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" sz="1100" b="1">
                          <a:effectLst/>
                        </a:rPr>
                        <a:t>NLI（FactCC）</a:t>
                      </a:r>
                      <a:endParaRPr lang="en" sz="1100">
                        <a:effectLst/>
                      </a:endParaRPr>
                    </a:p>
                  </a:txBody>
                  <a:tcPr marL="68786" marR="68786" marT="34393" marB="34393" anchor="ctr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" sz="1100">
                          <a:effectLst/>
                        </a:rPr>
                        <a:t>BERT-NLI-Acc</a:t>
                      </a:r>
                    </a:p>
                  </a:txBody>
                  <a:tcPr marL="68786" marR="68786" marT="34393" marB="34393" anchor="ctr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100" dirty="0">
                          <a:effectLst/>
                        </a:rPr>
                        <a:t>将</a:t>
                      </a:r>
                      <a:r>
                        <a:rPr lang="en" sz="1100" dirty="0">
                          <a:effectLst/>
                        </a:rPr>
                        <a:t>input</a:t>
                      </a:r>
                      <a:r>
                        <a:rPr lang="zh-CN" altLang="en-US" sz="1100" dirty="0">
                          <a:effectLst/>
                        </a:rPr>
                        <a:t>和</a:t>
                      </a:r>
                      <a:r>
                        <a:rPr lang="en" sz="1100" dirty="0">
                          <a:effectLst/>
                        </a:rPr>
                        <a:t>output</a:t>
                      </a:r>
                      <a:r>
                        <a:rPr lang="zh-CN" altLang="en-US" sz="1100" dirty="0">
                          <a:effectLst/>
                        </a:rPr>
                        <a:t>视为蕴含问题，使用二分类器进行。默认采用</a:t>
                      </a:r>
                      <a:r>
                        <a:rPr lang="en" sz="1100" dirty="0">
                          <a:effectLst/>
                        </a:rPr>
                        <a:t>BERT-large</a:t>
                      </a:r>
                      <a:r>
                        <a:rPr lang="zh-CN" altLang="en-US" sz="1100" dirty="0">
                          <a:effectLst/>
                        </a:rPr>
                        <a:t>模型实现。</a:t>
                      </a:r>
                    </a:p>
                  </a:txBody>
                  <a:tcPr marL="68786" marR="68786" marT="34393" marB="34393" anchor="ctr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100">
                          <a:effectLst/>
                        </a:rPr>
                        <a:t>需要一个</a:t>
                      </a:r>
                      <a:r>
                        <a:rPr lang="en" sz="1100">
                          <a:effectLst/>
                        </a:rPr>
                        <a:t>NLI</a:t>
                      </a:r>
                      <a:r>
                        <a:rPr lang="zh-CN" altLang="en-US" sz="1100">
                          <a:effectLst/>
                        </a:rPr>
                        <a:t>模型</a:t>
                      </a:r>
                    </a:p>
                  </a:txBody>
                  <a:tcPr marL="68786" marR="68786" marT="34393" marB="34393" anchor="ctr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100">
                          <a:effectLst/>
                        </a:rPr>
                        <a:t>需要评测基准验证该评估方法的可行性，并与人类对齐</a:t>
                      </a:r>
                    </a:p>
                  </a:txBody>
                  <a:tcPr marL="68786" marR="68786" marT="34393" marB="34393" anchor="ctr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100">
                          <a:effectLst/>
                        </a:rPr>
                        <a:t>推荐 ✅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100">
                          <a:effectLst/>
                        </a:rPr>
                        <a:t>多个工作证明与更接近人类。但需要训练一个</a:t>
                      </a:r>
                      <a:r>
                        <a:rPr lang="en" sz="1100">
                          <a:effectLst/>
                        </a:rPr>
                        <a:t>NLI</a:t>
                      </a:r>
                      <a:r>
                        <a:rPr lang="zh-CN" altLang="en-US" sz="1100">
                          <a:effectLst/>
                        </a:rPr>
                        <a:t>模型，需要保证</a:t>
                      </a:r>
                      <a:r>
                        <a:rPr lang="en" sz="1100">
                          <a:effectLst/>
                        </a:rPr>
                        <a:t>NLI</a:t>
                      </a:r>
                      <a:r>
                        <a:rPr lang="zh-CN" altLang="en-US" sz="1100">
                          <a:effectLst/>
                        </a:rPr>
                        <a:t>模型准确可靠。</a:t>
                      </a:r>
                    </a:p>
                  </a:txBody>
                  <a:tcPr marL="68786" marR="68786" marT="34393" marB="34393" anchor="ctr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0084893"/>
                  </a:ext>
                </a:extLst>
              </a:tr>
              <a:tr h="894213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100" b="1">
                          <a:effectLst/>
                        </a:rPr>
                        <a:t>信息抽取式</a:t>
                      </a:r>
                      <a:endParaRPr lang="zh-CN" altLang="en-US" sz="1100">
                        <a:effectLst/>
                      </a:endParaRPr>
                    </a:p>
                  </a:txBody>
                  <a:tcPr marL="68786" marR="68786" marT="34393" marB="34393" anchor="ctr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" sz="1100">
                          <a:effectLst/>
                        </a:rPr>
                        <a:t>IE-F1</a:t>
                      </a:r>
                    </a:p>
                  </a:txBody>
                  <a:tcPr marL="68786" marR="68786" marT="34393" marB="34393" anchor="ctr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100">
                          <a:effectLst/>
                        </a:rPr>
                        <a:t>给定输入和大模型的输出，分别对其进行信息抽取，得到两个知识子图，最后计算两个子图之间的重叠性，可采用</a:t>
                      </a:r>
                      <a:r>
                        <a:rPr lang="en" sz="1100">
                          <a:effectLst/>
                        </a:rPr>
                        <a:t>F1</a:t>
                      </a:r>
                      <a:r>
                        <a:rPr lang="zh-CN" altLang="en-US" sz="1100">
                          <a:effectLst/>
                        </a:rPr>
                        <a:t>指标。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100">
                          <a:effectLst/>
                        </a:rPr>
                        <a:t>信息抽取模型可直接使用大模型本身来抽取，也可以使用现有的信息抽取模型</a:t>
                      </a:r>
                    </a:p>
                  </a:txBody>
                  <a:tcPr marL="68786" marR="68786" marT="34393" marB="34393" anchor="ctr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100" dirty="0">
                          <a:effectLst/>
                        </a:rPr>
                        <a:t>需要一个信息抽取模型</a:t>
                      </a:r>
                    </a:p>
                  </a:txBody>
                  <a:tcPr marL="68786" marR="68786" marT="34393" marB="34393" anchor="ctr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100" dirty="0">
                          <a:effectLst/>
                        </a:rPr>
                        <a:t>需要评测基准验证该评估方法的可行性，并与人类对齐</a:t>
                      </a:r>
                    </a:p>
                  </a:txBody>
                  <a:tcPr marL="68786" marR="68786" marT="34393" marB="34393" anchor="ctr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100" dirty="0">
                          <a:effectLst/>
                        </a:rPr>
                        <a:t>不推荐❌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100" dirty="0">
                          <a:effectLst/>
                        </a:rPr>
                        <a:t>效果一般，且需要依赖较为复杂且可靠的信息抽取模型。</a:t>
                      </a:r>
                    </a:p>
                  </a:txBody>
                  <a:tcPr marL="68786" marR="68786" marT="34393" marB="34393" anchor="ctr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7784126"/>
                  </a:ext>
                </a:extLst>
              </a:tr>
              <a:tr h="75664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" sz="1100" b="1">
                          <a:effectLst/>
                        </a:rPr>
                        <a:t>HalEval</a:t>
                      </a:r>
                      <a:endParaRPr lang="en" sz="1100">
                        <a:effectLst/>
                      </a:endParaRPr>
                    </a:p>
                  </a:txBody>
                  <a:tcPr marL="68786" marR="68786" marT="34393" marB="34393" anchor="ctr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" sz="1100">
                          <a:effectLst/>
                        </a:rPr>
                        <a:t>HalEval-Acc</a:t>
                      </a:r>
                    </a:p>
                  </a:txBody>
                  <a:tcPr marL="68786" marR="68786" marT="34393" marB="34393" anchor="ctr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100">
                          <a:effectLst/>
                        </a:rPr>
                        <a:t>根据已构造好的存在幻觉的数据集，设计指令让大模型去判断这个数据集中每个样本是否存在幻觉，反馈判断幻觉的准确率作为当前大模型事实性的评价指标</a:t>
                      </a:r>
                    </a:p>
                  </a:txBody>
                  <a:tcPr marL="68786" marR="68786" marT="34393" marB="34393" anchor="ctr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100">
                          <a:effectLst/>
                        </a:rPr>
                        <a:t>可有可无</a:t>
                      </a:r>
                    </a:p>
                  </a:txBody>
                  <a:tcPr marL="68786" marR="68786" marT="34393" marB="34393" anchor="ctr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100" dirty="0">
                          <a:effectLst/>
                        </a:rPr>
                        <a:t>需要评测基准验证该评估方法的可行性，并与人类对齐</a:t>
                      </a:r>
                    </a:p>
                  </a:txBody>
                  <a:tcPr marL="68786" marR="68786" marT="34393" marB="34393" anchor="ctr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100" dirty="0">
                          <a:effectLst/>
                        </a:rPr>
                        <a:t>一般 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100" dirty="0">
                          <a:effectLst/>
                        </a:rPr>
                        <a:t>方法简单且评估有效。</a:t>
                      </a:r>
                      <a:endParaRPr lang="en-US" altLang="zh-CN" sz="1100" dirty="0">
                        <a:effectLst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100" dirty="0">
                          <a:effectLst/>
                        </a:rPr>
                        <a:t>但过度依赖模板</a:t>
                      </a:r>
                    </a:p>
                  </a:txBody>
                  <a:tcPr marL="68786" marR="68786" marT="34393" marB="34393" anchor="ctr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9059320"/>
                  </a:ext>
                </a:extLst>
              </a:tr>
              <a:tr h="61907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" sz="1100" b="1">
                          <a:effectLst/>
                        </a:rPr>
                        <a:t>QA</a:t>
                      </a:r>
                      <a:endParaRPr lang="en" sz="1100">
                        <a:effectLst/>
                      </a:endParaRPr>
                    </a:p>
                  </a:txBody>
                  <a:tcPr marL="68786" marR="68786" marT="34393" marB="34393" anchor="ctr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" sz="1100">
                          <a:effectLst/>
                        </a:rPr>
                        <a:t>QA-ROUGH</a:t>
                      </a:r>
                    </a:p>
                  </a:txBody>
                  <a:tcPr marL="68786" marR="68786" marT="34393" marB="34393" anchor="ctr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100">
                          <a:effectLst/>
                        </a:rPr>
                        <a:t>给定输入和大模型的输出，分别对这两部分进行</a:t>
                      </a:r>
                      <a:r>
                        <a:rPr lang="en" sz="1100">
                          <a:effectLst/>
                        </a:rPr>
                        <a:t>Question Generation，</a:t>
                      </a:r>
                      <a:r>
                        <a:rPr lang="zh-CN" altLang="en-US" sz="1100">
                          <a:effectLst/>
                        </a:rPr>
                        <a:t>然后再使用一个问答模型生成答案，最终对这两个答案计算</a:t>
                      </a:r>
                      <a:r>
                        <a:rPr lang="en" sz="1100">
                          <a:effectLst/>
                        </a:rPr>
                        <a:t>ROUGH。</a:t>
                      </a:r>
                    </a:p>
                  </a:txBody>
                  <a:tcPr marL="68786" marR="68786" marT="34393" marB="34393" anchor="ctr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100">
                          <a:effectLst/>
                        </a:rPr>
                        <a:t>需要</a:t>
                      </a:r>
                      <a:r>
                        <a:rPr lang="en" sz="1100">
                          <a:effectLst/>
                        </a:rPr>
                        <a:t>QG</a:t>
                      </a:r>
                      <a:r>
                        <a:rPr lang="zh-CN" altLang="en-US" sz="1100">
                          <a:effectLst/>
                        </a:rPr>
                        <a:t>和</a:t>
                      </a:r>
                      <a:r>
                        <a:rPr lang="en" sz="1100">
                          <a:effectLst/>
                        </a:rPr>
                        <a:t>QA</a:t>
                      </a:r>
                      <a:r>
                        <a:rPr lang="zh-CN" altLang="en-US" sz="1100">
                          <a:effectLst/>
                        </a:rPr>
                        <a:t>两个模型。</a:t>
                      </a:r>
                    </a:p>
                  </a:txBody>
                  <a:tcPr marL="68786" marR="68786" marT="34393" marB="34393" anchor="ctr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100" dirty="0">
                          <a:effectLst/>
                        </a:rPr>
                        <a:t>需要评测基准验证该评估方法的可行性，并与人类对齐</a:t>
                      </a:r>
                    </a:p>
                  </a:txBody>
                  <a:tcPr marL="68786" marR="68786" marT="34393" marB="34393" anchor="ctr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100" dirty="0">
                          <a:effectLst/>
                        </a:rPr>
                        <a:t>不推荐 ❌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100" dirty="0">
                          <a:effectLst/>
                        </a:rPr>
                        <a:t>需要依赖于两个模型，预人类误差大、不可控，评测耗时较长。</a:t>
                      </a:r>
                    </a:p>
                  </a:txBody>
                  <a:tcPr marL="68786" marR="68786" marT="34393" marB="34393" anchor="ctr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633176"/>
                  </a:ext>
                </a:extLst>
              </a:tr>
              <a:tr h="103178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" sz="1100" b="1">
                          <a:effectLst/>
                        </a:rPr>
                        <a:t>PPL Ranking</a:t>
                      </a:r>
                      <a:endParaRPr lang="en" sz="1100">
                        <a:effectLst/>
                      </a:endParaRPr>
                    </a:p>
                  </a:txBody>
                  <a:tcPr marL="68786" marR="68786" marT="34393" marB="34393" anchor="ctr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100" dirty="0">
                          <a:effectLst/>
                        </a:rPr>
                        <a:t>Hits@1</a:t>
                      </a:r>
                      <a:endParaRPr lang="zh-CN" altLang="en-US" sz="1100" dirty="0">
                        <a:effectLst/>
                      </a:endParaRPr>
                    </a:p>
                  </a:txBody>
                  <a:tcPr marL="68786" marR="68786" marT="34393" marB="34393" anchor="ctr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100">
                          <a:effectLst/>
                        </a:rPr>
                        <a:t>给定一个测试集，每个样本包含一个</a:t>
                      </a:r>
                      <a:r>
                        <a:rPr lang="en" sz="1100">
                          <a:effectLst/>
                        </a:rPr>
                        <a:t>prompt（question）</a:t>
                      </a:r>
                      <a:r>
                        <a:rPr lang="zh-CN" altLang="en-US" sz="1100">
                          <a:effectLst/>
                        </a:rPr>
                        <a:t>和一个</a:t>
                      </a:r>
                      <a:r>
                        <a:rPr lang="en" sz="1100">
                          <a:effectLst/>
                        </a:rPr>
                        <a:t>reference，</a:t>
                      </a:r>
                      <a:r>
                        <a:rPr lang="zh-CN" altLang="en-US" sz="1100">
                          <a:effectLst/>
                        </a:rPr>
                        <a:t>根据</a:t>
                      </a:r>
                      <a:r>
                        <a:rPr lang="en" sz="1100">
                          <a:effectLst/>
                        </a:rPr>
                        <a:t>reference</a:t>
                      </a:r>
                      <a:r>
                        <a:rPr lang="zh-CN" altLang="en-US" sz="1100">
                          <a:effectLst/>
                        </a:rPr>
                        <a:t>构造</a:t>
                      </a:r>
                      <a:r>
                        <a:rPr lang="en" sz="1100">
                          <a:effectLst/>
                        </a:rPr>
                        <a:t>K</a:t>
                      </a:r>
                      <a:r>
                        <a:rPr lang="zh-CN" altLang="en-US" sz="1100">
                          <a:effectLst/>
                        </a:rPr>
                        <a:t>个存在幻觉的</a:t>
                      </a:r>
                      <a:r>
                        <a:rPr lang="en" sz="1100">
                          <a:effectLst/>
                        </a:rPr>
                        <a:t>negative reference，</a:t>
                      </a:r>
                      <a:r>
                        <a:rPr lang="zh-CN" altLang="en-US" sz="1100">
                          <a:effectLst/>
                        </a:rPr>
                        <a:t>这</a:t>
                      </a:r>
                      <a:r>
                        <a:rPr lang="en" sz="1100">
                          <a:effectLst/>
                        </a:rPr>
                        <a:t>K+1</a:t>
                      </a:r>
                      <a:r>
                        <a:rPr lang="zh-CN" altLang="en-US" sz="1100">
                          <a:effectLst/>
                        </a:rPr>
                        <a:t>个</a:t>
                      </a:r>
                      <a:r>
                        <a:rPr lang="en" sz="1100">
                          <a:effectLst/>
                        </a:rPr>
                        <a:t>reference</a:t>
                      </a:r>
                      <a:r>
                        <a:rPr lang="zh-CN" altLang="en-US" sz="1100">
                          <a:effectLst/>
                        </a:rPr>
                        <a:t>组成选项，计算大模型的</a:t>
                      </a:r>
                      <a:r>
                        <a:rPr lang="en" sz="1100">
                          <a:effectLst/>
                        </a:rPr>
                        <a:t>ppl</a:t>
                      </a:r>
                      <a:r>
                        <a:rPr lang="zh-CN" altLang="en-US" sz="1100">
                          <a:effectLst/>
                        </a:rPr>
                        <a:t>值，最终取</a:t>
                      </a:r>
                      <a:r>
                        <a:rPr lang="en" sz="1100">
                          <a:effectLst/>
                        </a:rPr>
                        <a:t>ppl</a:t>
                      </a:r>
                      <a:r>
                        <a:rPr lang="zh-CN" altLang="en-US" sz="1100">
                          <a:effectLst/>
                        </a:rPr>
                        <a:t>最小的</a:t>
                      </a:r>
                      <a:r>
                        <a:rPr lang="en" sz="1100">
                          <a:effectLst/>
                        </a:rPr>
                        <a:t>reference，</a:t>
                      </a:r>
                      <a:r>
                        <a:rPr lang="zh-CN" altLang="en-US" sz="1100">
                          <a:effectLst/>
                        </a:rPr>
                        <a:t>并计算</a:t>
                      </a:r>
                      <a:r>
                        <a:rPr lang="en" sz="1100">
                          <a:effectLst/>
                        </a:rPr>
                        <a:t>Hit@1。</a:t>
                      </a:r>
                    </a:p>
                  </a:txBody>
                  <a:tcPr marL="68786" marR="68786" marT="34393" marB="34393" anchor="ctr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100">
                          <a:effectLst/>
                        </a:rPr>
                        <a:t>不需要</a:t>
                      </a:r>
                    </a:p>
                  </a:txBody>
                  <a:tcPr marL="68786" marR="68786" marT="34393" marB="34393" anchor="ctr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100" dirty="0">
                          <a:effectLst/>
                        </a:rPr>
                        <a:t>需要</a:t>
                      </a:r>
                    </a:p>
                  </a:txBody>
                  <a:tcPr marL="68786" marR="68786" marT="34393" marB="34393" anchor="ctr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100" dirty="0">
                          <a:effectLst/>
                        </a:rPr>
                        <a:t>推荐 ✅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100" dirty="0">
                          <a:effectLst/>
                        </a:rPr>
                        <a:t>方法简单且评估有效。</a:t>
                      </a:r>
                    </a:p>
                  </a:txBody>
                  <a:tcPr marL="68786" marR="68786" marT="34393" marB="34393" anchor="ctr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8626761"/>
                  </a:ext>
                </a:extLst>
              </a:tr>
              <a:tr h="481499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" sz="1100" b="1" dirty="0" err="1">
                          <a:effectLst/>
                        </a:rPr>
                        <a:t>GPTScore</a:t>
                      </a:r>
                      <a:endParaRPr lang="en" sz="1100" dirty="0">
                        <a:effectLst/>
                      </a:endParaRPr>
                    </a:p>
                  </a:txBody>
                  <a:tcPr marL="68786" marR="68786" marT="34393" marB="34393" anchor="ctr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100" dirty="0">
                        <a:effectLst/>
                      </a:endParaRPr>
                    </a:p>
                  </a:txBody>
                  <a:tcPr marL="68786" marR="68786" marT="34393" marB="34393" anchor="ctr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100" dirty="0">
                          <a:effectLst/>
                        </a:rPr>
                        <a:t>给定一个测试集，让模型生成</a:t>
                      </a:r>
                      <a:r>
                        <a:rPr lang="en" sz="1100" dirty="0">
                          <a:effectLst/>
                        </a:rPr>
                        <a:t>output。</a:t>
                      </a:r>
                      <a:r>
                        <a:rPr lang="zh-CN" altLang="en-US" sz="1100" dirty="0">
                          <a:effectLst/>
                        </a:rPr>
                        <a:t>然后设计</a:t>
                      </a:r>
                      <a:r>
                        <a:rPr lang="en" sz="1100" dirty="0">
                          <a:effectLst/>
                        </a:rPr>
                        <a:t>instruction</a:t>
                      </a:r>
                      <a:r>
                        <a:rPr lang="zh-CN" altLang="en-US" sz="1100" dirty="0">
                          <a:effectLst/>
                        </a:rPr>
                        <a:t>让</a:t>
                      </a:r>
                      <a:r>
                        <a:rPr lang="en" sz="1100" dirty="0" err="1">
                          <a:effectLst/>
                        </a:rPr>
                        <a:t>ChatGPT</a:t>
                      </a:r>
                      <a:r>
                        <a:rPr lang="zh-CN" altLang="en-US" sz="1100" dirty="0">
                          <a:effectLst/>
                        </a:rPr>
                        <a:t>或</a:t>
                      </a:r>
                      <a:r>
                        <a:rPr lang="en" sz="1100" dirty="0">
                          <a:effectLst/>
                        </a:rPr>
                        <a:t>GPT4</a:t>
                      </a:r>
                      <a:r>
                        <a:rPr lang="zh-CN" altLang="en-US" sz="1100" dirty="0">
                          <a:effectLst/>
                        </a:rPr>
                        <a:t>来为其打分。</a:t>
                      </a:r>
                    </a:p>
                  </a:txBody>
                  <a:tcPr marL="68786" marR="68786" marT="34393" marB="34393" anchor="ctr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100">
                          <a:effectLst/>
                        </a:rPr>
                        <a:t>不需要</a:t>
                      </a:r>
                    </a:p>
                  </a:txBody>
                  <a:tcPr marL="68786" marR="68786" marT="34393" marB="34393" anchor="ctr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100" dirty="0">
                          <a:effectLst/>
                        </a:rPr>
                        <a:t>需要</a:t>
                      </a:r>
                    </a:p>
                  </a:txBody>
                  <a:tcPr marL="68786" marR="68786" marT="34393" marB="34393" anchor="ctr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100" dirty="0">
                          <a:effectLst/>
                        </a:rPr>
                        <a:t>一般 </a:t>
                      </a:r>
                      <a:endParaRPr lang="en-US" altLang="zh-CN" sz="1100" dirty="0">
                        <a:effectLst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100" dirty="0">
                          <a:effectLst/>
                        </a:rPr>
                        <a:t>方法简单，但大模型打分也会存在幻觉。</a:t>
                      </a:r>
                    </a:p>
                  </a:txBody>
                  <a:tcPr marL="68786" marR="68786" marT="34393" marB="34393" anchor="ctr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6011214"/>
                  </a:ext>
                </a:extLst>
              </a:tr>
            </a:tbl>
          </a:graphicData>
        </a:graphic>
      </p:graphicFrame>
      <p:sp>
        <p:nvSpPr>
          <p:cNvPr id="5" name="标题 1">
            <a:extLst>
              <a:ext uri="{FF2B5EF4-FFF2-40B4-BE49-F238E27FC236}">
                <a16:creationId xmlns:a16="http://schemas.microsoft.com/office/drawing/2014/main" id="{4FA7BBD0-20C8-0CF1-E7BE-8771F4113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04" y="402978"/>
            <a:ext cx="5016647" cy="431844"/>
          </a:xfrm>
        </p:spPr>
        <p:txBody>
          <a:bodyPr>
            <a:normAutofit/>
          </a:bodyPr>
          <a:lstStyle/>
          <a:p>
            <a:r>
              <a:rPr kumimoji="1" lang="zh-CN" altLang="en-US" sz="2400" dirty="0"/>
              <a:t>大模型幻觉的评估方法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9A984C5-74E1-A8C1-9987-37AB45175FAD}"/>
              </a:ext>
            </a:extLst>
          </p:cNvPr>
          <p:cNvSpPr txBox="1"/>
          <p:nvPr/>
        </p:nvSpPr>
        <p:spPr>
          <a:xfrm>
            <a:off x="840204" y="834553"/>
            <a:ext cx="101566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dirty="0"/>
              <a:t>本章小结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319707992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" name="组合 4"/>
          <p:cNvGrpSpPr/>
          <p:nvPr/>
        </p:nvGrpSpPr>
        <p:grpSpPr>
          <a:xfrm>
            <a:off x="7424240" y="2748507"/>
            <a:ext cx="3261362" cy="1370818"/>
            <a:chOff x="158571" y="4916"/>
            <a:chExt cx="3261360" cy="1370817"/>
          </a:xfrm>
        </p:grpSpPr>
        <p:sp>
          <p:nvSpPr>
            <p:cNvPr id="167" name="文本框 1"/>
            <p:cNvSpPr/>
            <p:nvPr/>
          </p:nvSpPr>
          <p:spPr>
            <a:xfrm>
              <a:off x="158571" y="4916"/>
              <a:ext cx="3261360" cy="10156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6000">
                  <a:solidFill>
                    <a:schemeClr val="accent1"/>
                  </a:solidFill>
                </a:defRPr>
              </a:lvl1pPr>
            </a:lstStyle>
            <a:p>
              <a:r>
                <a:rPr lang="zh-CN" altLang="en-US" dirty="0"/>
                <a:t>目  录</a:t>
              </a:r>
              <a:endParaRPr dirty="0"/>
            </a:p>
          </p:txBody>
        </p:sp>
        <p:sp>
          <p:nvSpPr>
            <p:cNvPr id="168" name="文本框 3"/>
            <p:cNvSpPr/>
            <p:nvPr/>
          </p:nvSpPr>
          <p:spPr>
            <a:xfrm>
              <a:off x="210277" y="1006403"/>
              <a:ext cx="3130734" cy="369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just">
                <a:defRPr>
                  <a:solidFill>
                    <a:srgbClr val="404040"/>
                  </a:solidFill>
                </a:defRPr>
              </a:lvl1pPr>
            </a:lstStyle>
            <a:p>
              <a:r>
                <a:rPr lang="en-US" dirty="0"/>
                <a:t>            </a:t>
              </a:r>
              <a:r>
                <a:rPr dirty="0"/>
                <a:t>CONTENTS</a:t>
              </a:r>
            </a:p>
          </p:txBody>
        </p:sp>
      </p:grpSp>
      <p:sp>
        <p:nvSpPr>
          <p:cNvPr id="170" name="文本框 30"/>
          <p:cNvSpPr txBox="1"/>
          <p:nvPr/>
        </p:nvSpPr>
        <p:spPr>
          <a:xfrm>
            <a:off x="1713394" y="1318650"/>
            <a:ext cx="4513786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>
                <a:solidFill>
                  <a:srgbClr val="535353"/>
                </a:solidFill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r>
              <a:rPr lang="en-US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大模型幻觉的定义</a:t>
            </a:r>
            <a:endParaRPr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grpSp>
        <p:nvGrpSpPr>
          <p:cNvPr id="174" name="成组"/>
          <p:cNvGrpSpPr/>
          <p:nvPr/>
        </p:nvGrpSpPr>
        <p:grpSpPr>
          <a:xfrm>
            <a:off x="781734" y="2254566"/>
            <a:ext cx="624012" cy="510541"/>
            <a:chOff x="0" y="0"/>
            <a:chExt cx="624010" cy="510539"/>
          </a:xfrm>
        </p:grpSpPr>
        <p:sp>
          <p:nvSpPr>
            <p:cNvPr id="172" name="正方形"/>
            <p:cNvSpPr/>
            <p:nvPr/>
          </p:nvSpPr>
          <p:spPr>
            <a:xfrm>
              <a:off x="56735" y="0"/>
              <a:ext cx="510541" cy="510540"/>
            </a:xfrm>
            <a:prstGeom prst="rect">
              <a:avLst/>
            </a:prstGeom>
            <a:noFill/>
            <a:ln w="25400" cap="flat">
              <a:solidFill>
                <a:schemeClr val="bg1">
                  <a:lumMod val="85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800">
                  <a:solidFill>
                    <a:srgbClr val="535353"/>
                  </a:solidFill>
                </a:defRPr>
              </a:pPr>
              <a:endParaRPr>
                <a:solidFill>
                  <a:schemeClr val="bg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173" name="02"/>
            <p:cNvSpPr txBox="1"/>
            <p:nvPr/>
          </p:nvSpPr>
          <p:spPr>
            <a:xfrm>
              <a:off x="0" y="32454"/>
              <a:ext cx="624011" cy="4456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defRPr>
                  <a:solidFill>
                    <a:srgbClr val="535353"/>
                  </a:solidFill>
                  <a:latin typeface="PingFang SC Semibold"/>
                  <a:ea typeface="PingFang SC Semibold"/>
                  <a:cs typeface="PingFang SC Semibold"/>
                  <a:sym typeface="PingFang SC Semibold"/>
                </a:defRPr>
              </a:lvl1pPr>
            </a:lstStyle>
            <a:p>
              <a:r>
                <a:rPr lang="en-US" altLang="zh-CN" dirty="0">
                  <a:solidFill>
                    <a:schemeClr val="bg1">
                      <a:lumMod val="85000"/>
                    </a:schemeClr>
                  </a:solidFill>
                </a:rPr>
                <a:t>2</a:t>
              </a:r>
              <a:endParaRPr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sp>
        <p:nvSpPr>
          <p:cNvPr id="175" name="文本框 30"/>
          <p:cNvSpPr txBox="1"/>
          <p:nvPr/>
        </p:nvSpPr>
        <p:spPr>
          <a:xfrm>
            <a:off x="1713394" y="2287020"/>
            <a:ext cx="4243711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2400">
                <a:solidFill>
                  <a:schemeClr val="bg2">
                    <a:lumMod val="20000"/>
                    <a:lumOff val="80000"/>
                  </a:schemeClr>
                </a:solidFill>
                <a:latin typeface="PingFang SC Semibold"/>
                <a:ea typeface="PingFang SC Semibold"/>
                <a:cs typeface="PingFang SC Semibold"/>
              </a:defRPr>
            </a:lvl1pPr>
          </a:lstStyle>
          <a:p>
            <a:r>
              <a:rPr lang="zh-CN" altLang="en-US" dirty="0"/>
              <a:t>大模型产生幻觉的因素</a:t>
            </a:r>
          </a:p>
        </p:txBody>
      </p:sp>
      <p:grpSp>
        <p:nvGrpSpPr>
          <p:cNvPr id="179" name="成组"/>
          <p:cNvGrpSpPr/>
          <p:nvPr/>
        </p:nvGrpSpPr>
        <p:grpSpPr>
          <a:xfrm>
            <a:off x="781734" y="1318650"/>
            <a:ext cx="624012" cy="510541"/>
            <a:chOff x="0" y="0"/>
            <a:chExt cx="624010" cy="510539"/>
          </a:xfrm>
        </p:grpSpPr>
        <p:sp>
          <p:nvSpPr>
            <p:cNvPr id="177" name="正方形"/>
            <p:cNvSpPr/>
            <p:nvPr/>
          </p:nvSpPr>
          <p:spPr>
            <a:xfrm>
              <a:off x="56735" y="0"/>
              <a:ext cx="510541" cy="510540"/>
            </a:xfrm>
            <a:prstGeom prst="rect">
              <a:avLst/>
            </a:prstGeom>
            <a:noFill/>
            <a:ln w="25400" cap="flat">
              <a:solidFill>
                <a:schemeClr val="bg2">
                  <a:lumMod val="20000"/>
                  <a:lumOff val="8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800">
                  <a:solidFill>
                    <a:srgbClr val="535353"/>
                  </a:solidFill>
                </a:defRPr>
              </a:pPr>
              <a:endParaRPr/>
            </a:p>
          </p:txBody>
        </p:sp>
        <p:sp>
          <p:nvSpPr>
            <p:cNvPr id="178" name="01"/>
            <p:cNvSpPr txBox="1"/>
            <p:nvPr/>
          </p:nvSpPr>
          <p:spPr>
            <a:xfrm>
              <a:off x="0" y="32454"/>
              <a:ext cx="624011" cy="4456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defRPr>
                  <a:solidFill>
                    <a:srgbClr val="535353"/>
                  </a:solidFill>
                  <a:latin typeface="PingFang SC Semibold"/>
                  <a:ea typeface="PingFang SC Semibold"/>
                  <a:cs typeface="PingFang SC Semibold"/>
                  <a:sym typeface="PingFang SC Semibold"/>
                </a:defRPr>
              </a:lvl1pPr>
            </a:lstStyle>
            <a:p>
              <a:r>
                <a:rPr lang="en-US" altLang="zh-CN" dirty="0">
                  <a:solidFill>
                    <a:schemeClr val="bg1">
                      <a:lumMod val="85000"/>
                    </a:schemeClr>
                  </a:solidFill>
                </a:rPr>
                <a:t>1</a:t>
              </a:r>
              <a:endParaRPr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grpSp>
        <p:nvGrpSpPr>
          <p:cNvPr id="15" name="成组">
            <a:extLst>
              <a:ext uri="{FF2B5EF4-FFF2-40B4-BE49-F238E27FC236}">
                <a16:creationId xmlns:a16="http://schemas.microsoft.com/office/drawing/2014/main" id="{A300422E-419A-3F9E-6A43-119966E0CF1A}"/>
              </a:ext>
            </a:extLst>
          </p:cNvPr>
          <p:cNvGrpSpPr/>
          <p:nvPr/>
        </p:nvGrpSpPr>
        <p:grpSpPr>
          <a:xfrm>
            <a:off x="781734" y="3194939"/>
            <a:ext cx="624012" cy="510541"/>
            <a:chOff x="0" y="0"/>
            <a:chExt cx="624010" cy="510539"/>
          </a:xfrm>
        </p:grpSpPr>
        <p:sp>
          <p:nvSpPr>
            <p:cNvPr id="16" name="正方形">
              <a:extLst>
                <a:ext uri="{FF2B5EF4-FFF2-40B4-BE49-F238E27FC236}">
                  <a16:creationId xmlns:a16="http://schemas.microsoft.com/office/drawing/2014/main" id="{C5E6E210-1E35-75D6-333A-8F04FAD9AA07}"/>
                </a:ext>
              </a:extLst>
            </p:cNvPr>
            <p:cNvSpPr/>
            <p:nvPr/>
          </p:nvSpPr>
          <p:spPr>
            <a:xfrm>
              <a:off x="56735" y="0"/>
              <a:ext cx="510541" cy="510540"/>
            </a:xfrm>
            <a:prstGeom prst="rect">
              <a:avLst/>
            </a:prstGeom>
            <a:noFill/>
            <a:ln w="25400" cap="flat">
              <a:solidFill>
                <a:schemeClr val="bg1">
                  <a:lumMod val="85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800">
                  <a:solidFill>
                    <a:srgbClr val="535353"/>
                  </a:solidFill>
                </a:defRPr>
              </a:pPr>
              <a:endParaRPr>
                <a:solidFill>
                  <a:schemeClr val="bg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17" name="02">
              <a:extLst>
                <a:ext uri="{FF2B5EF4-FFF2-40B4-BE49-F238E27FC236}">
                  <a16:creationId xmlns:a16="http://schemas.microsoft.com/office/drawing/2014/main" id="{625B531B-2F9A-FE93-ED48-5307CC4CE588}"/>
                </a:ext>
              </a:extLst>
            </p:cNvPr>
            <p:cNvSpPr txBox="1"/>
            <p:nvPr/>
          </p:nvSpPr>
          <p:spPr>
            <a:xfrm>
              <a:off x="0" y="32454"/>
              <a:ext cx="624011" cy="4456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defRPr>
                  <a:solidFill>
                    <a:srgbClr val="535353"/>
                  </a:solidFill>
                  <a:latin typeface="PingFang SC Semibold"/>
                  <a:ea typeface="PingFang SC Semibold"/>
                  <a:cs typeface="PingFang SC Semibold"/>
                  <a:sym typeface="PingFang SC Semibold"/>
                </a:defRPr>
              </a:lvl1pPr>
            </a:lstStyle>
            <a:p>
              <a:r>
                <a:rPr lang="en-US" altLang="zh-CN" dirty="0">
                  <a:solidFill>
                    <a:schemeClr val="bg1">
                      <a:lumMod val="85000"/>
                    </a:schemeClr>
                  </a:solidFill>
                </a:rPr>
                <a:t>3</a:t>
              </a:r>
              <a:endParaRPr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sp>
        <p:nvSpPr>
          <p:cNvPr id="18" name="文本框 30">
            <a:extLst>
              <a:ext uri="{FF2B5EF4-FFF2-40B4-BE49-F238E27FC236}">
                <a16:creationId xmlns:a16="http://schemas.microsoft.com/office/drawing/2014/main" id="{EE0D89A8-0966-54B5-1A32-4BF2ED997843}"/>
              </a:ext>
            </a:extLst>
          </p:cNvPr>
          <p:cNvSpPr txBox="1"/>
          <p:nvPr/>
        </p:nvSpPr>
        <p:spPr>
          <a:xfrm>
            <a:off x="1713394" y="3227393"/>
            <a:ext cx="4243711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>
                <a:solidFill>
                  <a:srgbClr val="535353"/>
                </a:solidFill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r>
              <a:rPr lang="zh-CN" altLang="en-US" dirty="0">
                <a:solidFill>
                  <a:schemeClr val="bg2">
                    <a:lumMod val="20000"/>
                    <a:lumOff val="80000"/>
                  </a:schemeClr>
                </a:solidFill>
                <a:sym typeface="PingFang SC Regular"/>
              </a:rPr>
              <a:t>大模型幻觉的评估方法</a:t>
            </a:r>
          </a:p>
        </p:txBody>
      </p:sp>
      <p:sp>
        <p:nvSpPr>
          <p:cNvPr id="14" name="文本框 30">
            <a:extLst>
              <a:ext uri="{FF2B5EF4-FFF2-40B4-BE49-F238E27FC236}">
                <a16:creationId xmlns:a16="http://schemas.microsoft.com/office/drawing/2014/main" id="{30884E63-A175-E69F-A1EE-ACBBCD39DFB1}"/>
              </a:ext>
            </a:extLst>
          </p:cNvPr>
          <p:cNvSpPr txBox="1"/>
          <p:nvPr/>
        </p:nvSpPr>
        <p:spPr>
          <a:xfrm>
            <a:off x="1713394" y="4133435"/>
            <a:ext cx="3941718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solidFill>
                  <a:srgbClr val="535353"/>
                </a:solidFill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r>
              <a:rPr lang="zh-CN" altLang="en-US" dirty="0"/>
              <a:t>大模型幻觉的缓解方法</a:t>
            </a:r>
          </a:p>
        </p:txBody>
      </p:sp>
      <p:grpSp>
        <p:nvGrpSpPr>
          <p:cNvPr id="19" name="成组">
            <a:extLst>
              <a:ext uri="{FF2B5EF4-FFF2-40B4-BE49-F238E27FC236}">
                <a16:creationId xmlns:a16="http://schemas.microsoft.com/office/drawing/2014/main" id="{08B158E9-3F93-4D4F-DAD1-59BA636D62B7}"/>
              </a:ext>
            </a:extLst>
          </p:cNvPr>
          <p:cNvGrpSpPr/>
          <p:nvPr/>
        </p:nvGrpSpPr>
        <p:grpSpPr>
          <a:xfrm>
            <a:off x="781734" y="5069351"/>
            <a:ext cx="624012" cy="510541"/>
            <a:chOff x="0" y="0"/>
            <a:chExt cx="624010" cy="510539"/>
          </a:xfrm>
        </p:grpSpPr>
        <p:sp>
          <p:nvSpPr>
            <p:cNvPr id="20" name="正方形">
              <a:extLst>
                <a:ext uri="{FF2B5EF4-FFF2-40B4-BE49-F238E27FC236}">
                  <a16:creationId xmlns:a16="http://schemas.microsoft.com/office/drawing/2014/main" id="{B373D58D-26C2-54C8-8755-94EC27D8CB70}"/>
                </a:ext>
              </a:extLst>
            </p:cNvPr>
            <p:cNvSpPr/>
            <p:nvPr/>
          </p:nvSpPr>
          <p:spPr>
            <a:xfrm>
              <a:off x="56735" y="0"/>
              <a:ext cx="510541" cy="510540"/>
            </a:xfrm>
            <a:prstGeom prst="rect">
              <a:avLst/>
            </a:prstGeom>
            <a:noFill/>
            <a:ln w="25400" cap="flat">
              <a:solidFill>
                <a:schemeClr val="bg2">
                  <a:lumMod val="20000"/>
                  <a:lumOff val="8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800">
                  <a:solidFill>
                    <a:srgbClr val="535353"/>
                  </a:solidFill>
                </a:defRPr>
              </a:pPr>
              <a:endParaRPr>
                <a:solidFill>
                  <a:schemeClr val="bg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21" name="02">
              <a:extLst>
                <a:ext uri="{FF2B5EF4-FFF2-40B4-BE49-F238E27FC236}">
                  <a16:creationId xmlns:a16="http://schemas.microsoft.com/office/drawing/2014/main" id="{7785B737-D87F-D927-E911-F20AD7D979E9}"/>
                </a:ext>
              </a:extLst>
            </p:cNvPr>
            <p:cNvSpPr txBox="1"/>
            <p:nvPr/>
          </p:nvSpPr>
          <p:spPr>
            <a:xfrm>
              <a:off x="0" y="32454"/>
              <a:ext cx="624011" cy="4456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defRPr>
                  <a:solidFill>
                    <a:srgbClr val="535353"/>
                  </a:solidFill>
                  <a:latin typeface="PingFang SC Semibold"/>
                  <a:ea typeface="PingFang SC Semibold"/>
                  <a:cs typeface="PingFang SC Semibold"/>
                  <a:sym typeface="PingFang SC Semibold"/>
                </a:defRPr>
              </a:lvl1pPr>
            </a:lstStyle>
            <a:p>
              <a:r>
                <a:rPr lang="en-US" altLang="zh-CN" dirty="0">
                  <a:solidFill>
                    <a:schemeClr val="bg2">
                      <a:lumMod val="20000"/>
                      <a:lumOff val="80000"/>
                    </a:schemeClr>
                  </a:solidFill>
                </a:rPr>
                <a:t>5</a:t>
              </a:r>
              <a:endParaRPr dirty="0">
                <a:solidFill>
                  <a:schemeClr val="bg2">
                    <a:lumMod val="20000"/>
                    <a:lumOff val="80000"/>
                  </a:schemeClr>
                </a:solidFill>
              </a:endParaRPr>
            </a:p>
          </p:txBody>
        </p:sp>
      </p:grpSp>
      <p:sp>
        <p:nvSpPr>
          <p:cNvPr id="22" name="文本框 30">
            <a:extLst>
              <a:ext uri="{FF2B5EF4-FFF2-40B4-BE49-F238E27FC236}">
                <a16:creationId xmlns:a16="http://schemas.microsoft.com/office/drawing/2014/main" id="{B9772AB9-069E-EC99-33BB-D4620418B1C9}"/>
              </a:ext>
            </a:extLst>
          </p:cNvPr>
          <p:cNvSpPr txBox="1"/>
          <p:nvPr/>
        </p:nvSpPr>
        <p:spPr>
          <a:xfrm>
            <a:off x="1713394" y="5101805"/>
            <a:ext cx="4243711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>
                <a:solidFill>
                  <a:srgbClr val="535353"/>
                </a:solidFill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r>
              <a:rPr lang="zh-CN" altLang="en-US" dirty="0">
                <a:solidFill>
                  <a:schemeClr val="bg2">
                    <a:lumMod val="20000"/>
                    <a:lumOff val="80000"/>
                  </a:schemeClr>
                </a:solidFill>
              </a:rPr>
              <a:t>未来展望</a:t>
            </a:r>
          </a:p>
        </p:txBody>
      </p:sp>
      <p:grpSp>
        <p:nvGrpSpPr>
          <p:cNvPr id="23" name="成组">
            <a:extLst>
              <a:ext uri="{FF2B5EF4-FFF2-40B4-BE49-F238E27FC236}">
                <a16:creationId xmlns:a16="http://schemas.microsoft.com/office/drawing/2014/main" id="{1BE5CD51-DB2C-0533-5589-49927E04E597}"/>
              </a:ext>
            </a:extLst>
          </p:cNvPr>
          <p:cNvGrpSpPr/>
          <p:nvPr/>
        </p:nvGrpSpPr>
        <p:grpSpPr>
          <a:xfrm>
            <a:off x="781734" y="4133435"/>
            <a:ext cx="624012" cy="510541"/>
            <a:chOff x="0" y="0"/>
            <a:chExt cx="624010" cy="510539"/>
          </a:xfrm>
        </p:grpSpPr>
        <p:sp>
          <p:nvSpPr>
            <p:cNvPr id="24" name="正方形">
              <a:extLst>
                <a:ext uri="{FF2B5EF4-FFF2-40B4-BE49-F238E27FC236}">
                  <a16:creationId xmlns:a16="http://schemas.microsoft.com/office/drawing/2014/main" id="{217BB43A-C27F-C21B-F4CB-5645E12C306C}"/>
                </a:ext>
              </a:extLst>
            </p:cNvPr>
            <p:cNvSpPr/>
            <p:nvPr/>
          </p:nvSpPr>
          <p:spPr>
            <a:xfrm>
              <a:off x="56735" y="0"/>
              <a:ext cx="510541" cy="510540"/>
            </a:xfrm>
            <a:prstGeom prst="rect">
              <a:avLst/>
            </a:prstGeom>
            <a:noFill/>
            <a:ln w="25400" cap="flat">
              <a:solidFill>
                <a:schemeClr val="tx1">
                  <a:lumMod val="50000"/>
                  <a:lumOff val="5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800">
                  <a:solidFill>
                    <a:srgbClr val="535353"/>
                  </a:solidFill>
                </a:defRPr>
              </a:pPr>
              <a:endParaRPr>
                <a:solidFill>
                  <a:schemeClr val="bg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25" name="01">
              <a:extLst>
                <a:ext uri="{FF2B5EF4-FFF2-40B4-BE49-F238E27FC236}">
                  <a16:creationId xmlns:a16="http://schemas.microsoft.com/office/drawing/2014/main" id="{787F1293-F635-0357-0DD5-A4F38DA80980}"/>
                </a:ext>
              </a:extLst>
            </p:cNvPr>
            <p:cNvSpPr txBox="1"/>
            <p:nvPr/>
          </p:nvSpPr>
          <p:spPr>
            <a:xfrm>
              <a:off x="0" y="32454"/>
              <a:ext cx="624011" cy="4456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defRPr>
                  <a:solidFill>
                    <a:srgbClr val="535353"/>
                  </a:solidFill>
                  <a:latin typeface="PingFang SC Semibold"/>
                  <a:ea typeface="PingFang SC Semibold"/>
                  <a:cs typeface="PingFang SC Semibold"/>
                  <a:sym typeface="PingFang SC Semibold"/>
                </a:defRPr>
              </a:lvl1pPr>
            </a:lstStyle>
            <a:p>
              <a:r>
                <a:rPr lang="en-US" altLang="zh-CN" dirty="0"/>
                <a:t>4</a:t>
              </a:r>
              <a:endParaRPr dirty="0"/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767C8A18-E09A-C50A-E4D5-89BFD9CC0EC3}"/>
              </a:ext>
            </a:extLst>
          </p:cNvPr>
          <p:cNvSpPr txBox="1"/>
          <p:nvPr/>
        </p:nvSpPr>
        <p:spPr>
          <a:xfrm>
            <a:off x="7488726" y="461176"/>
            <a:ext cx="4374953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latin typeface="FangSong" panose="02010609060101010101" pitchFamily="49" charset="-122"/>
                <a:ea typeface="FangSong" panose="02010609060101010101" pitchFamily="49" charset="-122"/>
              </a:rPr>
              <a:t>大模型的幻觉问题</a:t>
            </a:r>
          </a:p>
        </p:txBody>
      </p:sp>
    </p:spTree>
    <p:extLst>
      <p:ext uri="{BB962C8B-B14F-4D97-AF65-F5344CB8AC3E}">
        <p14:creationId xmlns:p14="http://schemas.microsoft.com/office/powerpoint/2010/main" val="2320875352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AC22C871-957D-60CA-5B97-04CFCF38A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04" y="402978"/>
            <a:ext cx="5016647" cy="431844"/>
          </a:xfrm>
        </p:spPr>
        <p:txBody>
          <a:bodyPr>
            <a:normAutofit/>
          </a:bodyPr>
          <a:lstStyle/>
          <a:p>
            <a:r>
              <a:rPr kumimoji="1" lang="zh-CN" altLang="en-US" sz="2400" dirty="0"/>
              <a:t>大模型幻觉的评估方法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ECCE1CC-72EF-DD5D-1026-D2C5B3139C93}"/>
              </a:ext>
            </a:extLst>
          </p:cNvPr>
          <p:cNvSpPr txBox="1"/>
          <p:nvPr/>
        </p:nvSpPr>
        <p:spPr>
          <a:xfrm>
            <a:off x="840204" y="834553"/>
            <a:ext cx="147732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dirty="0"/>
              <a:t>幻觉缓解方法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pic>
        <p:nvPicPr>
          <p:cNvPr id="23554" name="Picture 2">
            <a:extLst>
              <a:ext uri="{FF2B5EF4-FFF2-40B4-BE49-F238E27FC236}">
                <a16:creationId xmlns:a16="http://schemas.microsoft.com/office/drawing/2014/main" id="{59C0CF00-FF2C-75EC-06F6-DEC8E517D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557" y="1043461"/>
            <a:ext cx="7096440" cy="5654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4416402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AC22C871-957D-60CA-5B97-04CFCF38A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04" y="402978"/>
            <a:ext cx="5016647" cy="431844"/>
          </a:xfrm>
        </p:spPr>
        <p:txBody>
          <a:bodyPr>
            <a:normAutofit/>
          </a:bodyPr>
          <a:lstStyle/>
          <a:p>
            <a:r>
              <a:rPr kumimoji="1" lang="zh-CN" altLang="en-US" sz="2400" dirty="0"/>
              <a:t>大模型幻觉的评估方法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ECCE1CC-72EF-DD5D-1026-D2C5B3139C93}"/>
              </a:ext>
            </a:extLst>
          </p:cNvPr>
          <p:cNvSpPr txBox="1"/>
          <p:nvPr/>
        </p:nvSpPr>
        <p:spPr>
          <a:xfrm>
            <a:off x="840204" y="834553"/>
            <a:ext cx="147732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dirty="0"/>
              <a:t>幻觉缓解方法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5ADECD2-F7A8-1525-1071-5E2BC7D3BC4F}"/>
              </a:ext>
            </a:extLst>
          </p:cNvPr>
          <p:cNvSpPr txBox="1"/>
          <p:nvPr/>
        </p:nvSpPr>
        <p:spPr>
          <a:xfrm>
            <a:off x="4895672" y="6254968"/>
            <a:ext cx="2400655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2000" dirty="0">
                <a:latin typeface="FangSong" panose="02010609060101010101" pitchFamily="49" charset="-122"/>
                <a:ea typeface="FangSong" panose="02010609060101010101" pitchFamily="49" charset="-122"/>
              </a:rPr>
              <a:t>缓解幻觉的一般方法</a:t>
            </a:r>
            <a:endParaRPr kumimoji="0" lang="zh-CN" altLang="en-US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FangSong" panose="02010609060101010101" pitchFamily="49" charset="-122"/>
              <a:ea typeface="FangSong" panose="02010609060101010101" pitchFamily="49" charset="-122"/>
              <a:sym typeface="PingFang SC Regular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52D42CA3-D173-FEB9-F1C3-2B6B13FA60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861" y="834553"/>
            <a:ext cx="9066276" cy="522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718523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AC22C871-957D-60CA-5B97-04CFCF38A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04" y="402978"/>
            <a:ext cx="5016647" cy="431844"/>
          </a:xfrm>
        </p:spPr>
        <p:txBody>
          <a:bodyPr>
            <a:normAutofit/>
          </a:bodyPr>
          <a:lstStyle/>
          <a:p>
            <a:r>
              <a:rPr kumimoji="1" lang="zh-CN" altLang="en-US" sz="2400" dirty="0"/>
              <a:t>大模型幻觉的评估方法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ECCE1CC-72EF-DD5D-1026-D2C5B3139C93}"/>
              </a:ext>
            </a:extLst>
          </p:cNvPr>
          <p:cNvSpPr txBox="1"/>
          <p:nvPr/>
        </p:nvSpPr>
        <p:spPr>
          <a:xfrm>
            <a:off x="840204" y="834553"/>
            <a:ext cx="101566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dirty="0"/>
              <a:t>离线缓解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3D59DBA7-29D6-910B-9110-85E0C2829F06}"/>
              </a:ext>
            </a:extLst>
          </p:cNvPr>
          <p:cNvSpPr txBox="1"/>
          <p:nvPr/>
        </p:nvSpPr>
        <p:spPr>
          <a:xfrm>
            <a:off x="498725" y="1635458"/>
            <a:ext cx="6165030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Times" pitchFamily="2" charset="0"/>
                <a:ea typeface="FangSong" panose="02010609060101010101" pitchFamily="49" charset="-122"/>
              </a:rPr>
              <a:t>获取</a:t>
            </a:r>
            <a:r>
              <a:rPr lang="en-US" altLang="zh-CN" sz="2400" dirty="0">
                <a:latin typeface="Times" pitchFamily="2" charset="0"/>
                <a:ea typeface="FangSong" panose="02010609060101010101" pitchFamily="49" charset="-122"/>
              </a:rPr>
              <a:t>&amp;</a:t>
            </a:r>
            <a:r>
              <a:rPr lang="zh-CN" altLang="en-US" sz="2400" dirty="0">
                <a:latin typeface="Times" pitchFamily="2" charset="0"/>
                <a:ea typeface="FangSong" panose="02010609060101010101" pitchFamily="49" charset="-122"/>
              </a:rPr>
              <a:t>标注高质量的数据</a:t>
            </a:r>
            <a:endParaRPr lang="zh-CN" altLang="en-US" sz="2400" dirty="0">
              <a:effectLst/>
              <a:latin typeface="Times" pitchFamily="2" charset="0"/>
              <a:ea typeface="FangSong" panose="02010609060101010101" pitchFamily="49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57B0423-F90A-3319-EAA4-58A1D52771BA}"/>
              </a:ext>
            </a:extLst>
          </p:cNvPr>
          <p:cNvSpPr txBox="1"/>
          <p:nvPr/>
        </p:nvSpPr>
        <p:spPr>
          <a:xfrm>
            <a:off x="498725" y="3198167"/>
            <a:ext cx="6165030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Times" pitchFamily="2" charset="0"/>
                <a:ea typeface="FangSong" panose="02010609060101010101" pitchFamily="49" charset="-122"/>
              </a:rPr>
              <a:t>对生成的结果进行改写纠错</a:t>
            </a:r>
            <a:endParaRPr lang="zh-CN" altLang="en-US" sz="2400" dirty="0">
              <a:effectLst/>
              <a:latin typeface="Times" pitchFamily="2" charset="0"/>
              <a:ea typeface="FangSong" panose="02010609060101010101" pitchFamily="49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8F0228E-0F58-B99E-EFF5-A9BEDE99ED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722" y="3711398"/>
            <a:ext cx="11554556" cy="243837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7D5E7639-8612-F82C-10F8-26602ABA1B85}"/>
              </a:ext>
            </a:extLst>
          </p:cNvPr>
          <p:cNvSpPr txBox="1"/>
          <p:nvPr/>
        </p:nvSpPr>
        <p:spPr>
          <a:xfrm>
            <a:off x="1164925" y="2073265"/>
            <a:ext cx="8132994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zh-CN" alt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数据预处理：重复检验、人工筛选；</a:t>
            </a:r>
            <a:endParaRPr kumimoji="0" lang="en-US" altLang="zh-CN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" pitchFamily="2" charset="0"/>
              <a:ea typeface="FangSong" panose="02010609060101010101" pitchFamily="49" charset="-122"/>
              <a:sym typeface="PingFang SC Regular"/>
            </a:endParaRP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zh-CN" altLang="en-US" sz="2400" dirty="0">
                <a:latin typeface="Times" pitchFamily="2" charset="0"/>
                <a:ea typeface="FangSong" panose="02010609060101010101" pitchFamily="49" charset="-122"/>
              </a:rPr>
              <a:t>添加拒识数据；</a:t>
            </a:r>
            <a:endParaRPr lang="en-US" altLang="zh-CN" sz="2400" dirty="0">
              <a:latin typeface="Times" pitchFamily="2" charset="0"/>
              <a:ea typeface="FangSong" panose="02010609060101010101" pitchFamily="49" charset="-122"/>
            </a:endParaRP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zh-CN" alt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验证长尾知识与幻觉的相关性；针对长尾</a:t>
            </a:r>
            <a:r>
              <a: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数据进行增强；</a:t>
            </a: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" pitchFamily="2" charset="0"/>
              <a:ea typeface="FangSong" panose="02010609060101010101" pitchFamily="49" charset="-122"/>
              <a:sym typeface="PingFang SC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690802746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" name="组合 4"/>
          <p:cNvGrpSpPr/>
          <p:nvPr/>
        </p:nvGrpSpPr>
        <p:grpSpPr>
          <a:xfrm>
            <a:off x="7424240" y="2748507"/>
            <a:ext cx="3261362" cy="1370818"/>
            <a:chOff x="158571" y="4916"/>
            <a:chExt cx="3261360" cy="1370817"/>
          </a:xfrm>
        </p:grpSpPr>
        <p:sp>
          <p:nvSpPr>
            <p:cNvPr id="167" name="文本框 1"/>
            <p:cNvSpPr/>
            <p:nvPr/>
          </p:nvSpPr>
          <p:spPr>
            <a:xfrm>
              <a:off x="158571" y="4916"/>
              <a:ext cx="3261360" cy="10156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6000">
                  <a:solidFill>
                    <a:schemeClr val="accent1"/>
                  </a:solidFill>
                </a:defRPr>
              </a:lvl1pPr>
            </a:lstStyle>
            <a:p>
              <a:r>
                <a:rPr lang="zh-CN" altLang="en-US" dirty="0"/>
                <a:t>目  录</a:t>
              </a:r>
              <a:endParaRPr dirty="0"/>
            </a:p>
          </p:txBody>
        </p:sp>
        <p:sp>
          <p:nvSpPr>
            <p:cNvPr id="168" name="文本框 3"/>
            <p:cNvSpPr/>
            <p:nvPr/>
          </p:nvSpPr>
          <p:spPr>
            <a:xfrm>
              <a:off x="210277" y="1006403"/>
              <a:ext cx="3130734" cy="369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just">
                <a:defRPr>
                  <a:solidFill>
                    <a:srgbClr val="404040"/>
                  </a:solidFill>
                </a:defRPr>
              </a:lvl1pPr>
            </a:lstStyle>
            <a:p>
              <a:r>
                <a:rPr lang="en-US" dirty="0"/>
                <a:t>            </a:t>
              </a:r>
              <a:r>
                <a:rPr dirty="0"/>
                <a:t>CONTENTS</a:t>
              </a:r>
            </a:p>
          </p:txBody>
        </p:sp>
      </p:grpSp>
      <p:sp>
        <p:nvSpPr>
          <p:cNvPr id="170" name="文本框 30"/>
          <p:cNvSpPr txBox="1"/>
          <p:nvPr/>
        </p:nvSpPr>
        <p:spPr>
          <a:xfrm>
            <a:off x="1713394" y="1318650"/>
            <a:ext cx="4513786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>
                <a:solidFill>
                  <a:srgbClr val="535353"/>
                </a:solidFill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r>
              <a:rPr lang="en-US" dirty="0" err="1"/>
              <a:t>大模型幻觉的定义</a:t>
            </a:r>
            <a:endParaRPr dirty="0"/>
          </a:p>
        </p:txBody>
      </p:sp>
      <p:grpSp>
        <p:nvGrpSpPr>
          <p:cNvPr id="174" name="成组"/>
          <p:cNvGrpSpPr/>
          <p:nvPr/>
        </p:nvGrpSpPr>
        <p:grpSpPr>
          <a:xfrm>
            <a:off x="781734" y="2254566"/>
            <a:ext cx="624012" cy="510541"/>
            <a:chOff x="0" y="0"/>
            <a:chExt cx="624010" cy="510539"/>
          </a:xfrm>
        </p:grpSpPr>
        <p:sp>
          <p:nvSpPr>
            <p:cNvPr id="172" name="正方形"/>
            <p:cNvSpPr/>
            <p:nvPr/>
          </p:nvSpPr>
          <p:spPr>
            <a:xfrm>
              <a:off x="56735" y="0"/>
              <a:ext cx="510541" cy="510540"/>
            </a:xfrm>
            <a:prstGeom prst="rect">
              <a:avLst/>
            </a:prstGeom>
            <a:noFill/>
            <a:ln w="25400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800">
                  <a:solidFill>
                    <a:srgbClr val="535353"/>
                  </a:solidFill>
                </a:defRPr>
              </a:pPr>
              <a:endParaRPr/>
            </a:p>
          </p:txBody>
        </p:sp>
        <p:sp>
          <p:nvSpPr>
            <p:cNvPr id="173" name="02"/>
            <p:cNvSpPr txBox="1"/>
            <p:nvPr/>
          </p:nvSpPr>
          <p:spPr>
            <a:xfrm>
              <a:off x="0" y="32454"/>
              <a:ext cx="624011" cy="4456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defRPr>
                  <a:solidFill>
                    <a:srgbClr val="535353"/>
                  </a:solidFill>
                  <a:latin typeface="PingFang SC Semibold"/>
                  <a:ea typeface="PingFang SC Semibold"/>
                  <a:cs typeface="PingFang SC Semibold"/>
                  <a:sym typeface="PingFang SC Semibold"/>
                </a:defRPr>
              </a:lvl1pPr>
            </a:lstStyle>
            <a:p>
              <a:r>
                <a:rPr lang="en-US" altLang="zh-CN" dirty="0"/>
                <a:t>2</a:t>
              </a:r>
              <a:endParaRPr dirty="0"/>
            </a:p>
          </p:txBody>
        </p:sp>
      </p:grpSp>
      <p:sp>
        <p:nvSpPr>
          <p:cNvPr id="175" name="文本框 30"/>
          <p:cNvSpPr txBox="1"/>
          <p:nvPr/>
        </p:nvSpPr>
        <p:spPr>
          <a:xfrm>
            <a:off x="1713394" y="2287020"/>
            <a:ext cx="4243711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>
                <a:solidFill>
                  <a:srgbClr val="535353"/>
                </a:solidFill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r>
              <a:rPr lang="zh-CN" altLang="en-US" dirty="0"/>
              <a:t>大模型产生幻觉的因素</a:t>
            </a:r>
            <a:endParaRPr dirty="0"/>
          </a:p>
        </p:txBody>
      </p:sp>
      <p:grpSp>
        <p:nvGrpSpPr>
          <p:cNvPr id="179" name="成组"/>
          <p:cNvGrpSpPr/>
          <p:nvPr/>
        </p:nvGrpSpPr>
        <p:grpSpPr>
          <a:xfrm>
            <a:off x="781734" y="1318650"/>
            <a:ext cx="624012" cy="510541"/>
            <a:chOff x="0" y="0"/>
            <a:chExt cx="624010" cy="510539"/>
          </a:xfrm>
        </p:grpSpPr>
        <p:sp>
          <p:nvSpPr>
            <p:cNvPr id="177" name="正方形"/>
            <p:cNvSpPr/>
            <p:nvPr/>
          </p:nvSpPr>
          <p:spPr>
            <a:xfrm>
              <a:off x="56735" y="0"/>
              <a:ext cx="510541" cy="510540"/>
            </a:xfrm>
            <a:prstGeom prst="rect">
              <a:avLst/>
            </a:prstGeom>
            <a:noFill/>
            <a:ln w="25400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800">
                  <a:solidFill>
                    <a:srgbClr val="535353"/>
                  </a:solidFill>
                </a:defRPr>
              </a:pPr>
              <a:endParaRPr/>
            </a:p>
          </p:txBody>
        </p:sp>
        <p:sp>
          <p:nvSpPr>
            <p:cNvPr id="178" name="01"/>
            <p:cNvSpPr txBox="1"/>
            <p:nvPr/>
          </p:nvSpPr>
          <p:spPr>
            <a:xfrm>
              <a:off x="0" y="32454"/>
              <a:ext cx="624011" cy="4456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defRPr>
                  <a:solidFill>
                    <a:srgbClr val="535353"/>
                  </a:solidFill>
                  <a:latin typeface="PingFang SC Semibold"/>
                  <a:ea typeface="PingFang SC Semibold"/>
                  <a:cs typeface="PingFang SC Semibold"/>
                  <a:sym typeface="PingFang SC Semibold"/>
                </a:defRPr>
              </a:lvl1pPr>
            </a:lstStyle>
            <a:p>
              <a:r>
                <a:rPr lang="en-US" altLang="zh-CN" dirty="0"/>
                <a:t>1</a:t>
              </a:r>
              <a:endParaRPr dirty="0"/>
            </a:p>
          </p:txBody>
        </p:sp>
      </p:grpSp>
      <p:grpSp>
        <p:nvGrpSpPr>
          <p:cNvPr id="15" name="成组">
            <a:extLst>
              <a:ext uri="{FF2B5EF4-FFF2-40B4-BE49-F238E27FC236}">
                <a16:creationId xmlns:a16="http://schemas.microsoft.com/office/drawing/2014/main" id="{A300422E-419A-3F9E-6A43-119966E0CF1A}"/>
              </a:ext>
            </a:extLst>
          </p:cNvPr>
          <p:cNvGrpSpPr/>
          <p:nvPr/>
        </p:nvGrpSpPr>
        <p:grpSpPr>
          <a:xfrm>
            <a:off x="781734" y="3194939"/>
            <a:ext cx="624012" cy="510541"/>
            <a:chOff x="0" y="0"/>
            <a:chExt cx="624010" cy="510539"/>
          </a:xfrm>
        </p:grpSpPr>
        <p:sp>
          <p:nvSpPr>
            <p:cNvPr id="16" name="正方形">
              <a:extLst>
                <a:ext uri="{FF2B5EF4-FFF2-40B4-BE49-F238E27FC236}">
                  <a16:creationId xmlns:a16="http://schemas.microsoft.com/office/drawing/2014/main" id="{C5E6E210-1E35-75D6-333A-8F04FAD9AA07}"/>
                </a:ext>
              </a:extLst>
            </p:cNvPr>
            <p:cNvSpPr/>
            <p:nvPr/>
          </p:nvSpPr>
          <p:spPr>
            <a:xfrm>
              <a:off x="56735" y="0"/>
              <a:ext cx="510541" cy="510540"/>
            </a:xfrm>
            <a:prstGeom prst="rect">
              <a:avLst/>
            </a:prstGeom>
            <a:noFill/>
            <a:ln w="25400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800">
                  <a:solidFill>
                    <a:srgbClr val="535353"/>
                  </a:solidFill>
                </a:defRPr>
              </a:pPr>
              <a:endParaRPr/>
            </a:p>
          </p:txBody>
        </p:sp>
        <p:sp>
          <p:nvSpPr>
            <p:cNvPr id="17" name="02">
              <a:extLst>
                <a:ext uri="{FF2B5EF4-FFF2-40B4-BE49-F238E27FC236}">
                  <a16:creationId xmlns:a16="http://schemas.microsoft.com/office/drawing/2014/main" id="{625B531B-2F9A-FE93-ED48-5307CC4CE588}"/>
                </a:ext>
              </a:extLst>
            </p:cNvPr>
            <p:cNvSpPr txBox="1"/>
            <p:nvPr/>
          </p:nvSpPr>
          <p:spPr>
            <a:xfrm>
              <a:off x="0" y="32454"/>
              <a:ext cx="624011" cy="4456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defRPr>
                  <a:solidFill>
                    <a:srgbClr val="535353"/>
                  </a:solidFill>
                  <a:latin typeface="PingFang SC Semibold"/>
                  <a:ea typeface="PingFang SC Semibold"/>
                  <a:cs typeface="PingFang SC Semibold"/>
                  <a:sym typeface="PingFang SC Semibold"/>
                </a:defRPr>
              </a:lvl1pPr>
            </a:lstStyle>
            <a:p>
              <a:r>
                <a:rPr lang="en-US" altLang="zh-CN" dirty="0"/>
                <a:t>3</a:t>
              </a:r>
              <a:endParaRPr dirty="0"/>
            </a:p>
          </p:txBody>
        </p:sp>
      </p:grpSp>
      <p:sp>
        <p:nvSpPr>
          <p:cNvPr id="18" name="文本框 30">
            <a:extLst>
              <a:ext uri="{FF2B5EF4-FFF2-40B4-BE49-F238E27FC236}">
                <a16:creationId xmlns:a16="http://schemas.microsoft.com/office/drawing/2014/main" id="{EE0D89A8-0966-54B5-1A32-4BF2ED997843}"/>
              </a:ext>
            </a:extLst>
          </p:cNvPr>
          <p:cNvSpPr txBox="1"/>
          <p:nvPr/>
        </p:nvSpPr>
        <p:spPr>
          <a:xfrm>
            <a:off x="1713394" y="3227393"/>
            <a:ext cx="4243711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>
                <a:solidFill>
                  <a:srgbClr val="535353"/>
                </a:solidFill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r>
              <a:rPr lang="zh-CN" altLang="en-US" dirty="0"/>
              <a:t>大模型幻觉的评估方法</a:t>
            </a:r>
          </a:p>
        </p:txBody>
      </p:sp>
      <p:sp>
        <p:nvSpPr>
          <p:cNvPr id="14" name="文本框 30">
            <a:extLst>
              <a:ext uri="{FF2B5EF4-FFF2-40B4-BE49-F238E27FC236}">
                <a16:creationId xmlns:a16="http://schemas.microsoft.com/office/drawing/2014/main" id="{30884E63-A175-E69F-A1EE-ACBBCD39DFB1}"/>
              </a:ext>
            </a:extLst>
          </p:cNvPr>
          <p:cNvSpPr txBox="1"/>
          <p:nvPr/>
        </p:nvSpPr>
        <p:spPr>
          <a:xfrm>
            <a:off x="1713394" y="4133435"/>
            <a:ext cx="3941718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solidFill>
                  <a:srgbClr val="535353"/>
                </a:solidFill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r>
              <a:rPr lang="zh-CN" altLang="en-US" dirty="0"/>
              <a:t>大模型幻觉的缓解方法</a:t>
            </a:r>
          </a:p>
        </p:txBody>
      </p:sp>
      <p:grpSp>
        <p:nvGrpSpPr>
          <p:cNvPr id="19" name="成组">
            <a:extLst>
              <a:ext uri="{FF2B5EF4-FFF2-40B4-BE49-F238E27FC236}">
                <a16:creationId xmlns:a16="http://schemas.microsoft.com/office/drawing/2014/main" id="{08B158E9-3F93-4D4F-DAD1-59BA636D62B7}"/>
              </a:ext>
            </a:extLst>
          </p:cNvPr>
          <p:cNvGrpSpPr/>
          <p:nvPr/>
        </p:nvGrpSpPr>
        <p:grpSpPr>
          <a:xfrm>
            <a:off x="781734" y="5069351"/>
            <a:ext cx="624012" cy="510541"/>
            <a:chOff x="0" y="0"/>
            <a:chExt cx="624010" cy="510539"/>
          </a:xfrm>
        </p:grpSpPr>
        <p:sp>
          <p:nvSpPr>
            <p:cNvPr id="20" name="正方形">
              <a:extLst>
                <a:ext uri="{FF2B5EF4-FFF2-40B4-BE49-F238E27FC236}">
                  <a16:creationId xmlns:a16="http://schemas.microsoft.com/office/drawing/2014/main" id="{B373D58D-26C2-54C8-8755-94EC27D8CB70}"/>
                </a:ext>
              </a:extLst>
            </p:cNvPr>
            <p:cNvSpPr/>
            <p:nvPr/>
          </p:nvSpPr>
          <p:spPr>
            <a:xfrm>
              <a:off x="56735" y="0"/>
              <a:ext cx="510541" cy="510540"/>
            </a:xfrm>
            <a:prstGeom prst="rect">
              <a:avLst/>
            </a:prstGeom>
            <a:noFill/>
            <a:ln w="25400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800">
                  <a:solidFill>
                    <a:srgbClr val="535353"/>
                  </a:solidFill>
                </a:defRPr>
              </a:pPr>
              <a:endParaRPr/>
            </a:p>
          </p:txBody>
        </p:sp>
        <p:sp>
          <p:nvSpPr>
            <p:cNvPr id="21" name="02">
              <a:extLst>
                <a:ext uri="{FF2B5EF4-FFF2-40B4-BE49-F238E27FC236}">
                  <a16:creationId xmlns:a16="http://schemas.microsoft.com/office/drawing/2014/main" id="{7785B737-D87F-D927-E911-F20AD7D979E9}"/>
                </a:ext>
              </a:extLst>
            </p:cNvPr>
            <p:cNvSpPr txBox="1"/>
            <p:nvPr/>
          </p:nvSpPr>
          <p:spPr>
            <a:xfrm>
              <a:off x="0" y="32454"/>
              <a:ext cx="624011" cy="4456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defRPr>
                  <a:solidFill>
                    <a:srgbClr val="535353"/>
                  </a:solidFill>
                  <a:latin typeface="PingFang SC Semibold"/>
                  <a:ea typeface="PingFang SC Semibold"/>
                  <a:cs typeface="PingFang SC Semibold"/>
                  <a:sym typeface="PingFang SC Semibold"/>
                </a:defRPr>
              </a:lvl1pPr>
            </a:lstStyle>
            <a:p>
              <a:r>
                <a:rPr lang="en-US" altLang="zh-CN" dirty="0"/>
                <a:t>5</a:t>
              </a:r>
              <a:endParaRPr dirty="0"/>
            </a:p>
          </p:txBody>
        </p:sp>
      </p:grpSp>
      <p:sp>
        <p:nvSpPr>
          <p:cNvPr id="22" name="文本框 30">
            <a:extLst>
              <a:ext uri="{FF2B5EF4-FFF2-40B4-BE49-F238E27FC236}">
                <a16:creationId xmlns:a16="http://schemas.microsoft.com/office/drawing/2014/main" id="{B9772AB9-069E-EC99-33BB-D4620418B1C9}"/>
              </a:ext>
            </a:extLst>
          </p:cNvPr>
          <p:cNvSpPr txBox="1"/>
          <p:nvPr/>
        </p:nvSpPr>
        <p:spPr>
          <a:xfrm>
            <a:off x="1713394" y="5101805"/>
            <a:ext cx="4243711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>
                <a:solidFill>
                  <a:srgbClr val="535353"/>
                </a:solidFill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r>
              <a:rPr lang="zh-CN" altLang="en-US" dirty="0"/>
              <a:t>未来展望</a:t>
            </a:r>
          </a:p>
        </p:txBody>
      </p:sp>
      <p:grpSp>
        <p:nvGrpSpPr>
          <p:cNvPr id="23" name="成组">
            <a:extLst>
              <a:ext uri="{FF2B5EF4-FFF2-40B4-BE49-F238E27FC236}">
                <a16:creationId xmlns:a16="http://schemas.microsoft.com/office/drawing/2014/main" id="{1BE5CD51-DB2C-0533-5589-49927E04E597}"/>
              </a:ext>
            </a:extLst>
          </p:cNvPr>
          <p:cNvGrpSpPr/>
          <p:nvPr/>
        </p:nvGrpSpPr>
        <p:grpSpPr>
          <a:xfrm>
            <a:off x="781734" y="4133435"/>
            <a:ext cx="624012" cy="510541"/>
            <a:chOff x="0" y="0"/>
            <a:chExt cx="624010" cy="510539"/>
          </a:xfrm>
        </p:grpSpPr>
        <p:sp>
          <p:nvSpPr>
            <p:cNvPr id="24" name="正方形">
              <a:extLst>
                <a:ext uri="{FF2B5EF4-FFF2-40B4-BE49-F238E27FC236}">
                  <a16:creationId xmlns:a16="http://schemas.microsoft.com/office/drawing/2014/main" id="{217BB43A-C27F-C21B-F4CB-5645E12C306C}"/>
                </a:ext>
              </a:extLst>
            </p:cNvPr>
            <p:cNvSpPr/>
            <p:nvPr/>
          </p:nvSpPr>
          <p:spPr>
            <a:xfrm>
              <a:off x="56735" y="0"/>
              <a:ext cx="510541" cy="510540"/>
            </a:xfrm>
            <a:prstGeom prst="rect">
              <a:avLst/>
            </a:prstGeom>
            <a:noFill/>
            <a:ln w="25400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800">
                  <a:solidFill>
                    <a:srgbClr val="535353"/>
                  </a:solidFill>
                </a:defRPr>
              </a:pPr>
              <a:endParaRPr/>
            </a:p>
          </p:txBody>
        </p:sp>
        <p:sp>
          <p:nvSpPr>
            <p:cNvPr id="25" name="01">
              <a:extLst>
                <a:ext uri="{FF2B5EF4-FFF2-40B4-BE49-F238E27FC236}">
                  <a16:creationId xmlns:a16="http://schemas.microsoft.com/office/drawing/2014/main" id="{787F1293-F635-0357-0DD5-A4F38DA80980}"/>
                </a:ext>
              </a:extLst>
            </p:cNvPr>
            <p:cNvSpPr txBox="1"/>
            <p:nvPr/>
          </p:nvSpPr>
          <p:spPr>
            <a:xfrm>
              <a:off x="0" y="32454"/>
              <a:ext cx="624011" cy="4456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defRPr>
                  <a:solidFill>
                    <a:srgbClr val="535353"/>
                  </a:solidFill>
                  <a:latin typeface="PingFang SC Semibold"/>
                  <a:ea typeface="PingFang SC Semibold"/>
                  <a:cs typeface="PingFang SC Semibold"/>
                  <a:sym typeface="PingFang SC Semibold"/>
                </a:defRPr>
              </a:lvl1pPr>
            </a:lstStyle>
            <a:p>
              <a:r>
                <a:rPr lang="en-US" altLang="zh-CN" dirty="0"/>
                <a:t>4</a:t>
              </a:r>
              <a:endParaRPr dirty="0"/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767C8A18-E09A-C50A-E4D5-89BFD9CC0EC3}"/>
              </a:ext>
            </a:extLst>
          </p:cNvPr>
          <p:cNvSpPr txBox="1"/>
          <p:nvPr/>
        </p:nvSpPr>
        <p:spPr>
          <a:xfrm>
            <a:off x="7488726" y="461176"/>
            <a:ext cx="4374953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latin typeface="FangSong" panose="02010609060101010101" pitchFamily="49" charset="-122"/>
                <a:ea typeface="FangSong" panose="02010609060101010101" pitchFamily="49" charset="-122"/>
              </a:rPr>
              <a:t>大模型的幻觉问题</a:t>
            </a: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AC22C871-957D-60CA-5B97-04CFCF38A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04" y="402978"/>
            <a:ext cx="5016647" cy="431844"/>
          </a:xfrm>
        </p:spPr>
        <p:txBody>
          <a:bodyPr>
            <a:normAutofit/>
          </a:bodyPr>
          <a:lstStyle/>
          <a:p>
            <a:r>
              <a:rPr kumimoji="1" lang="zh-CN" altLang="en-US" sz="2400" dirty="0"/>
              <a:t>大模型幻觉的评估方法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ECCE1CC-72EF-DD5D-1026-D2C5B3139C93}"/>
              </a:ext>
            </a:extLst>
          </p:cNvPr>
          <p:cNvSpPr txBox="1"/>
          <p:nvPr/>
        </p:nvSpPr>
        <p:spPr>
          <a:xfrm>
            <a:off x="840204" y="834553"/>
            <a:ext cx="101566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dirty="0"/>
              <a:t>在线缓解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3D59DBA7-29D6-910B-9110-85E0C2829F06}"/>
              </a:ext>
            </a:extLst>
          </p:cNvPr>
          <p:cNvSpPr txBox="1"/>
          <p:nvPr/>
        </p:nvSpPr>
        <p:spPr>
          <a:xfrm>
            <a:off x="498725" y="1476868"/>
            <a:ext cx="6165030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Times" pitchFamily="2" charset="0"/>
                <a:ea typeface="FangSong" panose="02010609060101010101" pitchFamily="49" charset="-122"/>
              </a:rPr>
              <a:t>知识增强预训练 </a:t>
            </a:r>
            <a:r>
              <a:rPr lang="en-US" altLang="zh-CN" sz="2400" dirty="0">
                <a:latin typeface="Times" pitchFamily="2" charset="0"/>
                <a:ea typeface="FangSong" panose="02010609060101010101" pitchFamily="49" charset="-122"/>
              </a:rPr>
              <a:t>&amp;</a:t>
            </a:r>
            <a:r>
              <a:rPr lang="zh-CN" altLang="en-US" sz="2400" dirty="0">
                <a:latin typeface="Times" pitchFamily="2" charset="0"/>
                <a:ea typeface="FangSong" panose="02010609060101010101" pitchFamily="49" charset="-122"/>
              </a:rPr>
              <a:t> </a:t>
            </a:r>
            <a:r>
              <a:rPr lang="en-US" altLang="zh-CN" sz="2400" dirty="0">
                <a:latin typeface="Times" pitchFamily="2" charset="0"/>
                <a:ea typeface="FangSong" panose="02010609060101010101" pitchFamily="49" charset="-122"/>
              </a:rPr>
              <a:t>SFT</a:t>
            </a:r>
            <a:endParaRPr lang="zh-CN" altLang="en-US" sz="2400" dirty="0">
              <a:effectLst/>
              <a:latin typeface="Times" pitchFamily="2" charset="0"/>
              <a:ea typeface="FangSong" panose="02010609060101010101" pitchFamily="49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CE25BF5-E445-A8EE-9376-9BEB370F2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204" y="2075025"/>
            <a:ext cx="5775600" cy="4243504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60C6E338-47BC-80B1-72CD-0EF4151588A5}"/>
              </a:ext>
            </a:extLst>
          </p:cNvPr>
          <p:cNvSpPr txBox="1"/>
          <p:nvPr/>
        </p:nvSpPr>
        <p:spPr>
          <a:xfrm>
            <a:off x="6973374" y="2220965"/>
            <a:ext cx="5074247" cy="23083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zh-CN" alt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预训练语言模型缺乏事实知识，对垂类知识相关问题容易产生错误认知，导致事实性错误和幻觉问题；</a:t>
            </a:r>
            <a:endParaRPr kumimoji="0" lang="en-US" altLang="zh-CN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" pitchFamily="2" charset="0"/>
              <a:ea typeface="FangSong" panose="02010609060101010101" pitchFamily="49" charset="-122"/>
              <a:sym typeface="PingFang SC Regular"/>
            </a:endParaRP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altLang="zh-CN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" pitchFamily="2" charset="0"/>
              <a:ea typeface="FangSong" panose="02010609060101010101" pitchFamily="49" charset="-122"/>
              <a:sym typeface="PingFang SC Regular"/>
            </a:endParaRP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zh-CN" altLang="en-US" sz="2400" dirty="0">
                <a:latin typeface="Times" pitchFamily="2" charset="0"/>
                <a:ea typeface="FangSong" panose="02010609060101010101" pitchFamily="49" charset="-122"/>
              </a:rPr>
              <a:t>在模型根源上解决事实性问题，在预训练和</a:t>
            </a:r>
            <a:r>
              <a:rPr lang="en-US" altLang="zh-CN" sz="2400" dirty="0">
                <a:latin typeface="Times" pitchFamily="2" charset="0"/>
                <a:ea typeface="FangSong" panose="02010609060101010101" pitchFamily="49" charset="-122"/>
              </a:rPr>
              <a:t>SFT</a:t>
            </a:r>
            <a:r>
              <a:rPr lang="zh-CN" altLang="en-US" sz="2400" dirty="0">
                <a:latin typeface="Times" pitchFamily="2" charset="0"/>
                <a:ea typeface="FangSong" panose="02010609060101010101" pitchFamily="49" charset="-122"/>
              </a:rPr>
              <a:t>阶段进行知识注入。</a:t>
            </a: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" pitchFamily="2" charset="0"/>
              <a:ea typeface="FangSong" panose="02010609060101010101" pitchFamily="49" charset="-122"/>
              <a:sym typeface="PingFang SC Regular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36BB402-463A-380D-E235-4CC50658DF8F}"/>
              </a:ext>
            </a:extLst>
          </p:cNvPr>
          <p:cNvSpPr txBox="1"/>
          <p:nvPr/>
        </p:nvSpPr>
        <p:spPr>
          <a:xfrm>
            <a:off x="128337" y="6455021"/>
            <a:ext cx="865877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en" altLang="zh-CN" sz="1800" b="0" dirty="0">
                <a:effectLst/>
                <a:latin typeface="Times" pitchFamily="2" charset="0"/>
              </a:rPr>
              <a:t>Knowledge Prompting in Pre-trained Language Model for Natural Language Understanding </a:t>
            </a:r>
            <a:endParaRPr lang="en" altLang="zh-CN" dirty="0"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04227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AC22C871-957D-60CA-5B97-04CFCF38A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04" y="402978"/>
            <a:ext cx="5016647" cy="431844"/>
          </a:xfrm>
        </p:spPr>
        <p:txBody>
          <a:bodyPr>
            <a:normAutofit/>
          </a:bodyPr>
          <a:lstStyle/>
          <a:p>
            <a:r>
              <a:rPr kumimoji="1" lang="zh-CN" altLang="en-US" sz="2400" dirty="0"/>
              <a:t>大模型幻觉的评估方法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ECCE1CC-72EF-DD5D-1026-D2C5B3139C93}"/>
              </a:ext>
            </a:extLst>
          </p:cNvPr>
          <p:cNvSpPr txBox="1"/>
          <p:nvPr/>
        </p:nvSpPr>
        <p:spPr>
          <a:xfrm>
            <a:off x="840204" y="834553"/>
            <a:ext cx="101566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dirty="0"/>
              <a:t>在线缓解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3D59DBA7-29D6-910B-9110-85E0C2829F06}"/>
              </a:ext>
            </a:extLst>
          </p:cNvPr>
          <p:cNvSpPr txBox="1"/>
          <p:nvPr/>
        </p:nvSpPr>
        <p:spPr>
          <a:xfrm>
            <a:off x="498724" y="1476868"/>
            <a:ext cx="8658779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Times" pitchFamily="2" charset="0"/>
                <a:ea typeface="FangSong" panose="02010609060101010101" pitchFamily="49" charset="-122"/>
              </a:rPr>
              <a:t>Helpful</a:t>
            </a:r>
            <a:r>
              <a:rPr lang="zh-CN" altLang="en-US" sz="2400" dirty="0">
                <a:latin typeface="Times" pitchFamily="2" charset="0"/>
                <a:ea typeface="FangSong" panose="02010609060101010101" pitchFamily="49" charset="-122"/>
              </a:rPr>
              <a:t> </a:t>
            </a:r>
            <a:r>
              <a:rPr lang="en-US" altLang="zh-CN" sz="2400" dirty="0">
                <a:latin typeface="Times" pitchFamily="2" charset="0"/>
                <a:ea typeface="FangSong" panose="02010609060101010101" pitchFamily="49" charset="-122"/>
              </a:rPr>
              <a:t>&amp;</a:t>
            </a:r>
            <a:r>
              <a:rPr lang="zh-CN" altLang="en-US" sz="2400" dirty="0">
                <a:latin typeface="Times" pitchFamily="2" charset="0"/>
                <a:ea typeface="FangSong" panose="02010609060101010101" pitchFamily="49" charset="-122"/>
              </a:rPr>
              <a:t> </a:t>
            </a:r>
            <a:r>
              <a:rPr lang="en-US" altLang="zh-CN" sz="2400" dirty="0">
                <a:latin typeface="Times" pitchFamily="2" charset="0"/>
                <a:ea typeface="FangSong" panose="02010609060101010101" pitchFamily="49" charset="-122"/>
              </a:rPr>
              <a:t>Harmless</a:t>
            </a:r>
            <a:r>
              <a:rPr lang="zh-CN" altLang="en-US" sz="2400" dirty="0">
                <a:latin typeface="Times" pitchFamily="2" charset="0"/>
                <a:ea typeface="FangSong" panose="02010609060101010101" pitchFamily="49" charset="-122"/>
              </a:rPr>
              <a:t> </a:t>
            </a:r>
            <a:r>
              <a:rPr lang="en-US" altLang="zh-CN" sz="2400" dirty="0">
                <a:latin typeface="Times" pitchFamily="2" charset="0"/>
                <a:ea typeface="FangSong" panose="02010609060101010101" pitchFamily="49" charset="-122"/>
              </a:rPr>
              <a:t>&amp;</a:t>
            </a:r>
            <a:r>
              <a:rPr lang="zh-CN" altLang="en-US" sz="2400" dirty="0">
                <a:latin typeface="Times" pitchFamily="2" charset="0"/>
                <a:ea typeface="FangSong" panose="02010609060101010101" pitchFamily="49" charset="-122"/>
              </a:rPr>
              <a:t> </a:t>
            </a:r>
            <a:r>
              <a:rPr lang="en-US" altLang="zh-CN" sz="2400" dirty="0">
                <a:latin typeface="Times" pitchFamily="2" charset="0"/>
                <a:ea typeface="FangSong" panose="02010609060101010101" pitchFamily="49" charset="-122"/>
              </a:rPr>
              <a:t>Honest</a:t>
            </a:r>
            <a:r>
              <a:rPr lang="zh-CN" altLang="en-US" sz="2400" dirty="0">
                <a:latin typeface="Times" pitchFamily="2" charset="0"/>
                <a:ea typeface="FangSong" panose="02010609060101010101" pitchFamily="49" charset="-122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Times" pitchFamily="2" charset="0"/>
                <a:ea typeface="FangSong" panose="02010609060101010101" pitchFamily="49" charset="-122"/>
              </a:rPr>
              <a:t>&amp;</a:t>
            </a:r>
            <a:r>
              <a:rPr lang="zh-CN" altLang="en-US" sz="2400" dirty="0">
                <a:solidFill>
                  <a:srgbClr val="FF0000"/>
                </a:solidFill>
                <a:latin typeface="Times" pitchFamily="2" charset="0"/>
                <a:ea typeface="FangSong" panose="02010609060101010101" pitchFamily="49" charset="-122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Times" pitchFamily="2" charset="0"/>
                <a:ea typeface="FangSong" panose="02010609060101010101" pitchFamily="49" charset="-122"/>
              </a:rPr>
              <a:t>Hallucination</a:t>
            </a:r>
            <a:endParaRPr lang="zh-CN" altLang="en-US" sz="2400" dirty="0">
              <a:solidFill>
                <a:srgbClr val="FF0000"/>
              </a:solidFill>
              <a:effectLst/>
              <a:latin typeface="Times" pitchFamily="2" charset="0"/>
              <a:ea typeface="FangSong" panose="02010609060101010101" pitchFamily="49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36BB402-463A-380D-E235-4CC50658DF8F}"/>
              </a:ext>
            </a:extLst>
          </p:cNvPr>
          <p:cNvSpPr txBox="1"/>
          <p:nvPr/>
        </p:nvSpPr>
        <p:spPr>
          <a:xfrm>
            <a:off x="80211" y="6479085"/>
            <a:ext cx="783804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en" altLang="zh-CN" dirty="0">
                <a:latin typeface="Times" pitchFamily="2" charset="0"/>
              </a:rPr>
              <a:t>Direct Preference Optimization: Your Language Model is Secretly a Reward Model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48D93A1-27B5-872F-DB18-0ACA423A4EAC}"/>
              </a:ext>
            </a:extLst>
          </p:cNvPr>
          <p:cNvSpPr txBox="1"/>
          <p:nvPr/>
        </p:nvSpPr>
        <p:spPr>
          <a:xfrm>
            <a:off x="1459832" y="2220965"/>
            <a:ext cx="10218821" cy="26776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zh-CN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PPO</a:t>
            </a:r>
            <a:r>
              <a:rPr kumimoji="0" lang="zh-CN" alt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算法实现对齐：融入更多关于幻觉和事实性的正负样本，或设计面向幻觉的奖励信号，在</a:t>
            </a:r>
            <a:r>
              <a:rPr kumimoji="0" lang="en-US" altLang="zh-CN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PPO</a:t>
            </a:r>
            <a:r>
              <a:rPr kumimoji="0" lang="zh-CN" alt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训练时不断优化模型；</a:t>
            </a:r>
            <a:endParaRPr kumimoji="0" lang="en-US" altLang="zh-CN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" pitchFamily="2" charset="0"/>
              <a:ea typeface="FangSong" panose="02010609060101010101" pitchFamily="49" charset="-122"/>
              <a:sym typeface="PingFang SC Regular"/>
            </a:endParaRP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altLang="zh-CN" sz="2400" dirty="0">
              <a:latin typeface="Times" pitchFamily="2" charset="0"/>
              <a:ea typeface="FangSong" panose="02010609060101010101" pitchFamily="49" charset="-122"/>
            </a:endParaRP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altLang="zh-CN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" pitchFamily="2" charset="0"/>
              <a:ea typeface="FangSong" panose="02010609060101010101" pitchFamily="49" charset="-122"/>
              <a:sym typeface="PingFang SC Regular"/>
            </a:endParaRP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altLang="zh-CN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" pitchFamily="2" charset="0"/>
              <a:ea typeface="FangSong" panose="02010609060101010101" pitchFamily="49" charset="-122"/>
              <a:sym typeface="PingFang SC Regular"/>
            </a:endParaRP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zh-CN" sz="2400" dirty="0">
                <a:latin typeface="Times" pitchFamily="2" charset="0"/>
                <a:ea typeface="FangSong" panose="02010609060101010101" pitchFamily="49" charset="-122"/>
              </a:rPr>
              <a:t>DPO</a:t>
            </a:r>
            <a:r>
              <a:rPr lang="zh-CN" altLang="en-US" sz="2400" dirty="0">
                <a:latin typeface="Times" pitchFamily="2" charset="0"/>
                <a:ea typeface="FangSong" panose="02010609060101010101" pitchFamily="49" charset="-122"/>
              </a:rPr>
              <a:t>算法实现对齐：直接设计和事实性幻觉相关的正负样本，无需设计或训练奖励函数。</a:t>
            </a: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" pitchFamily="2" charset="0"/>
              <a:ea typeface="FangSong" panose="02010609060101010101" pitchFamily="49" charset="-122"/>
              <a:sym typeface="PingFang SC Regular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B9D3A16-F622-F219-EBBF-0D82B9BD7A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3823" y="5157254"/>
            <a:ext cx="8424354" cy="70378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BFAFFBA-9865-9F6C-5091-E4E8E2E9DF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7428" y="3180431"/>
            <a:ext cx="6717144" cy="497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71854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ECB2E62-8A1C-86E6-AC3F-04B96FDF7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1904" y="308287"/>
            <a:ext cx="5888191" cy="3761044"/>
          </a:xfrm>
          <a:prstGeom prst="rect">
            <a:avLst/>
          </a:prstGeom>
        </p:spPr>
      </p:pic>
      <p:sp>
        <p:nvSpPr>
          <p:cNvPr id="9" name="标题 1">
            <a:extLst>
              <a:ext uri="{FF2B5EF4-FFF2-40B4-BE49-F238E27FC236}">
                <a16:creationId xmlns:a16="http://schemas.microsoft.com/office/drawing/2014/main" id="{AC22C871-957D-60CA-5B97-04CFCF38A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04" y="402978"/>
            <a:ext cx="5016647" cy="431844"/>
          </a:xfrm>
        </p:spPr>
        <p:txBody>
          <a:bodyPr>
            <a:normAutofit/>
          </a:bodyPr>
          <a:lstStyle/>
          <a:p>
            <a:r>
              <a:rPr kumimoji="1" lang="zh-CN" altLang="en-US" sz="2400" dirty="0"/>
              <a:t>大模型幻觉的评估方法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ECCE1CC-72EF-DD5D-1026-D2C5B3139C93}"/>
              </a:ext>
            </a:extLst>
          </p:cNvPr>
          <p:cNvSpPr txBox="1"/>
          <p:nvPr/>
        </p:nvSpPr>
        <p:spPr>
          <a:xfrm>
            <a:off x="840204" y="834553"/>
            <a:ext cx="101566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dirty="0"/>
              <a:t>在线缓解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3D59DBA7-29D6-910B-9110-85E0C2829F06}"/>
              </a:ext>
            </a:extLst>
          </p:cNvPr>
          <p:cNvSpPr txBox="1"/>
          <p:nvPr/>
        </p:nvSpPr>
        <p:spPr>
          <a:xfrm>
            <a:off x="498725" y="1476868"/>
            <a:ext cx="6165030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Times" pitchFamily="2" charset="0"/>
                <a:ea typeface="FangSong" panose="02010609060101010101" pitchFamily="49" charset="-122"/>
              </a:rPr>
              <a:t>鲁棒训练</a:t>
            </a:r>
            <a:endParaRPr lang="zh-CN" altLang="en-US" sz="2400" dirty="0">
              <a:effectLst/>
              <a:latin typeface="Times" pitchFamily="2" charset="0"/>
              <a:ea typeface="FangSong" panose="02010609060101010101" pitchFamily="49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36BB402-463A-380D-E235-4CC50658DF8F}"/>
              </a:ext>
            </a:extLst>
          </p:cNvPr>
          <p:cNvSpPr txBox="1"/>
          <p:nvPr/>
        </p:nvSpPr>
        <p:spPr>
          <a:xfrm>
            <a:off x="25871" y="6226548"/>
            <a:ext cx="7985517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en" altLang="zh-CN" dirty="0">
                <a:latin typeface="Times" pitchFamily="2" charset="0"/>
              </a:rPr>
              <a:t>UL2: Unifying Language Learning Paradigms</a:t>
            </a:r>
          </a:p>
          <a:p>
            <a:r>
              <a:rPr lang="en" altLang="zh-CN" dirty="0" err="1">
                <a:latin typeface="Times" pitchFamily="2" charset="0"/>
              </a:rPr>
              <a:t>AlexaTM</a:t>
            </a:r>
            <a:r>
              <a:rPr lang="en" altLang="zh-CN" dirty="0">
                <a:latin typeface="Times" pitchFamily="2" charset="0"/>
              </a:rPr>
              <a:t> 20B: Few-Shot Learning Using a Large-Scale Multilingual Seq2seq Model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9572C44-5EBB-6DC1-C0C6-17F04517FA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799" y="4174881"/>
            <a:ext cx="7772400" cy="1375859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820B5F02-F904-06D4-8B14-3B7FE526D964}"/>
              </a:ext>
            </a:extLst>
          </p:cNvPr>
          <p:cNvSpPr txBox="1"/>
          <p:nvPr/>
        </p:nvSpPr>
        <p:spPr>
          <a:xfrm>
            <a:off x="4555957" y="3870712"/>
            <a:ext cx="3455431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UL2</a:t>
            </a:r>
            <a:r>
              <a:rPr lang="zh-CN" altLang="en-US" sz="2000" dirty="0">
                <a:latin typeface="Times" pitchFamily="2" charset="0"/>
                <a:ea typeface="FangSong" panose="02010609060101010101" pitchFamily="49" charset="-122"/>
              </a:rPr>
              <a:t>：混合</a:t>
            </a:r>
            <a:r>
              <a:rPr lang="en-US" altLang="zh-CN" sz="2000" dirty="0">
                <a:latin typeface="Times" pitchFamily="2" charset="0"/>
                <a:ea typeface="FangSong" panose="02010609060101010101" pitchFamily="49" charset="-122"/>
              </a:rPr>
              <a:t>Denoise</a:t>
            </a:r>
            <a:r>
              <a:rPr lang="zh-CN" altLang="en-US" sz="2000" dirty="0">
                <a:latin typeface="Times" pitchFamily="2" charset="0"/>
                <a:ea typeface="FangSong" panose="02010609060101010101" pitchFamily="49" charset="-122"/>
              </a:rPr>
              <a:t>鲁棒性训练</a:t>
            </a:r>
            <a:endParaRPr kumimoji="0" lang="zh-CN" altLang="en-US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" pitchFamily="2" charset="0"/>
              <a:ea typeface="FangSong" panose="02010609060101010101" pitchFamily="49" charset="-122"/>
              <a:sym typeface="PingFang SC Regular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AC585676-17D4-9863-4049-3600A5A760A9}"/>
              </a:ext>
            </a:extLst>
          </p:cNvPr>
          <p:cNvSpPr txBox="1"/>
          <p:nvPr/>
        </p:nvSpPr>
        <p:spPr>
          <a:xfrm>
            <a:off x="4300277" y="5744456"/>
            <a:ext cx="3966790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AlexaTM</a:t>
            </a:r>
            <a:r>
              <a:rPr kumimoji="0" lang="zh-CN" alt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 </a:t>
            </a:r>
            <a:r>
              <a:rPr kumimoji="0" lang="en-US" altLang="zh-CN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20B</a:t>
            </a:r>
            <a:r>
              <a:rPr kumimoji="0" lang="zh-CN" alt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：</a:t>
            </a:r>
            <a:r>
              <a:rPr kumimoji="0" lang="en-US" altLang="zh-CN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Denoise</a:t>
            </a:r>
            <a:r>
              <a:rPr kumimoji="0" lang="zh-CN" alt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鲁棒性训练</a:t>
            </a:r>
          </a:p>
        </p:txBody>
      </p:sp>
    </p:spTree>
    <p:extLst>
      <p:ext uri="{BB962C8B-B14F-4D97-AF65-F5344CB8AC3E}">
        <p14:creationId xmlns:p14="http://schemas.microsoft.com/office/powerpoint/2010/main" val="1766912119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AC22C871-957D-60CA-5B97-04CFCF38A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04" y="402978"/>
            <a:ext cx="5016647" cy="431844"/>
          </a:xfrm>
        </p:spPr>
        <p:txBody>
          <a:bodyPr>
            <a:normAutofit/>
          </a:bodyPr>
          <a:lstStyle/>
          <a:p>
            <a:r>
              <a:rPr kumimoji="1" lang="zh-CN" altLang="en-US" sz="2400" dirty="0"/>
              <a:t>大模型幻觉的评估方法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ECCE1CC-72EF-DD5D-1026-D2C5B3139C93}"/>
              </a:ext>
            </a:extLst>
          </p:cNvPr>
          <p:cNvSpPr txBox="1"/>
          <p:nvPr/>
        </p:nvSpPr>
        <p:spPr>
          <a:xfrm>
            <a:off x="840204" y="834553"/>
            <a:ext cx="101566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dirty="0"/>
              <a:t>在线缓解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3D59DBA7-29D6-910B-9110-85E0C2829F06}"/>
              </a:ext>
            </a:extLst>
          </p:cNvPr>
          <p:cNvSpPr txBox="1"/>
          <p:nvPr/>
        </p:nvSpPr>
        <p:spPr>
          <a:xfrm>
            <a:off x="498725" y="1476868"/>
            <a:ext cx="6165030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Times" pitchFamily="2" charset="0"/>
                <a:ea typeface="FangSong" panose="02010609060101010101" pitchFamily="49" charset="-122"/>
              </a:rPr>
              <a:t>对比增强</a:t>
            </a:r>
            <a:endParaRPr lang="zh-CN" altLang="en-US" sz="2400" dirty="0">
              <a:effectLst/>
              <a:latin typeface="Times" pitchFamily="2" charset="0"/>
              <a:ea typeface="FangSong" panose="02010609060101010101" pitchFamily="49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36BB402-463A-380D-E235-4CC50658DF8F}"/>
              </a:ext>
            </a:extLst>
          </p:cNvPr>
          <p:cNvSpPr txBox="1"/>
          <p:nvPr/>
        </p:nvSpPr>
        <p:spPr>
          <a:xfrm>
            <a:off x="86492" y="6488670"/>
            <a:ext cx="581825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en" altLang="zh-CN" dirty="0">
                <a:latin typeface="Times" pitchFamily="2" charset="0"/>
              </a:rPr>
              <a:t>Contrastive Learning Reduces Hallucination in Conversations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0EA5AAB-2213-6B42-D92E-A47E55C951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5625" y="255385"/>
            <a:ext cx="5597275" cy="1158336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26654BBD-C659-617B-F3CE-9460C70CF4AA}"/>
              </a:ext>
            </a:extLst>
          </p:cNvPr>
          <p:cNvSpPr txBox="1"/>
          <p:nvPr/>
        </p:nvSpPr>
        <p:spPr>
          <a:xfrm>
            <a:off x="6964982" y="1643316"/>
            <a:ext cx="466088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不同类型幻觉的比例（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200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个人工评估样本）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1AFCE42C-E059-1A7B-CE9C-4C276AA392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732" y="2067799"/>
            <a:ext cx="9606238" cy="199610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36BF99E-BA64-7476-A7F1-BC001347CB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725" y="4302910"/>
            <a:ext cx="10785667" cy="123311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2ACD935-EB0B-8380-32B9-A91DA177FC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6272" y="5381132"/>
            <a:ext cx="9219456" cy="964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747350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AC22C871-957D-60CA-5B97-04CFCF38A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04" y="402978"/>
            <a:ext cx="5016647" cy="431844"/>
          </a:xfrm>
        </p:spPr>
        <p:txBody>
          <a:bodyPr>
            <a:normAutofit/>
          </a:bodyPr>
          <a:lstStyle/>
          <a:p>
            <a:r>
              <a:rPr kumimoji="1" lang="zh-CN" altLang="en-US" sz="2400" dirty="0"/>
              <a:t>大模型幻觉的评估方法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ECCE1CC-72EF-DD5D-1026-D2C5B3139C93}"/>
              </a:ext>
            </a:extLst>
          </p:cNvPr>
          <p:cNvSpPr txBox="1"/>
          <p:nvPr/>
        </p:nvSpPr>
        <p:spPr>
          <a:xfrm>
            <a:off x="840204" y="834553"/>
            <a:ext cx="101566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dirty="0"/>
              <a:t>在线缓解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3D59DBA7-29D6-910B-9110-85E0C2829F06}"/>
              </a:ext>
            </a:extLst>
          </p:cNvPr>
          <p:cNvSpPr txBox="1"/>
          <p:nvPr/>
        </p:nvSpPr>
        <p:spPr>
          <a:xfrm>
            <a:off x="498725" y="1476868"/>
            <a:ext cx="6165030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Times" pitchFamily="2" charset="0"/>
                <a:ea typeface="FangSong" panose="02010609060101010101" pitchFamily="49" charset="-122"/>
              </a:rPr>
              <a:t>Decoder</a:t>
            </a:r>
            <a:r>
              <a:rPr lang="zh-CN" altLang="en-US" sz="2400" dirty="0">
                <a:latin typeface="Times" pitchFamily="2" charset="0"/>
                <a:ea typeface="FangSong" panose="02010609060101010101" pitchFamily="49" charset="-122"/>
              </a:rPr>
              <a:t>策略优化</a:t>
            </a:r>
            <a:r>
              <a:rPr lang="en-US" altLang="zh-CN" sz="2400" dirty="0">
                <a:latin typeface="Times" pitchFamily="2" charset="0"/>
                <a:ea typeface="FangSong" panose="02010609060101010101" pitchFamily="49" charset="-122"/>
              </a:rPr>
              <a:t>——</a:t>
            </a:r>
            <a:r>
              <a:rPr lang="zh-CN" altLang="en-US" sz="2400" dirty="0">
                <a:latin typeface="Times" pitchFamily="2" charset="0"/>
                <a:ea typeface="FangSong" panose="02010609060101010101" pitchFamily="49" charset="-122"/>
              </a:rPr>
              <a:t>动态</a:t>
            </a:r>
            <a:r>
              <a:rPr lang="en-US" altLang="zh-CN" sz="2400" dirty="0">
                <a:latin typeface="Times" pitchFamily="2" charset="0"/>
                <a:ea typeface="FangSong" panose="02010609060101010101" pitchFamily="49" charset="-122"/>
              </a:rPr>
              <a:t>Top</a:t>
            </a:r>
            <a:r>
              <a:rPr lang="zh-CN" altLang="en-US" sz="2400" dirty="0">
                <a:latin typeface="Times" pitchFamily="2" charset="0"/>
                <a:ea typeface="FangSong" panose="02010609060101010101" pitchFamily="49" charset="-122"/>
              </a:rPr>
              <a:t> </a:t>
            </a:r>
            <a:r>
              <a:rPr lang="en-US" altLang="zh-CN" sz="2400" dirty="0">
                <a:latin typeface="Times" pitchFamily="2" charset="0"/>
                <a:ea typeface="FangSong" panose="02010609060101010101" pitchFamily="49" charset="-122"/>
              </a:rPr>
              <a:t>P</a:t>
            </a:r>
            <a:r>
              <a:rPr lang="zh-CN" altLang="en-US" sz="2400" dirty="0">
                <a:latin typeface="Times" pitchFamily="2" charset="0"/>
                <a:ea typeface="FangSong" panose="02010609060101010101" pitchFamily="49" charset="-122"/>
              </a:rPr>
              <a:t>采样</a:t>
            </a:r>
            <a:endParaRPr lang="en-US" altLang="zh-CN" sz="2400" dirty="0">
              <a:latin typeface="Times" pitchFamily="2" charset="0"/>
              <a:ea typeface="FangSong" panose="02010609060101010101" pitchFamily="49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36BB402-463A-380D-E235-4CC50658DF8F}"/>
              </a:ext>
            </a:extLst>
          </p:cNvPr>
          <p:cNvSpPr txBox="1"/>
          <p:nvPr/>
        </p:nvSpPr>
        <p:spPr>
          <a:xfrm>
            <a:off x="86492" y="6488670"/>
            <a:ext cx="681853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en" altLang="zh-CN" dirty="0">
                <a:latin typeface="Times" pitchFamily="2" charset="0"/>
              </a:rPr>
              <a:t>Factuality Enhanced Language Models for Open-Ended Text Generation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E222302-BD21-B653-E0D2-2B14C2C8B9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204" y="2211517"/>
            <a:ext cx="10382177" cy="2536945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A3A90E4F-5833-2D42-2790-6C6AA9B762D8}"/>
              </a:ext>
            </a:extLst>
          </p:cNvPr>
          <p:cNvSpPr/>
          <p:nvPr/>
        </p:nvSpPr>
        <p:spPr>
          <a:xfrm>
            <a:off x="298707" y="1239052"/>
            <a:ext cx="11465169" cy="5040000"/>
          </a:xfrm>
          <a:prstGeom prst="rect">
            <a:avLst/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pic>
        <p:nvPicPr>
          <p:cNvPr id="28674" name="Picture 2">
            <a:extLst>
              <a:ext uri="{FF2B5EF4-FFF2-40B4-BE49-F238E27FC236}">
                <a16:creationId xmlns:a16="http://schemas.microsoft.com/office/drawing/2014/main" id="{D6C2F345-F972-2C3D-4C16-ED05C8A86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077" y="1301270"/>
            <a:ext cx="7649846" cy="491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2959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AC22C871-957D-60CA-5B97-04CFCF38A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04" y="402978"/>
            <a:ext cx="5016647" cy="431844"/>
          </a:xfrm>
        </p:spPr>
        <p:txBody>
          <a:bodyPr>
            <a:normAutofit/>
          </a:bodyPr>
          <a:lstStyle/>
          <a:p>
            <a:r>
              <a:rPr kumimoji="1" lang="zh-CN" altLang="en-US" sz="2400" dirty="0"/>
              <a:t>大模型幻觉的评估方法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ECCE1CC-72EF-DD5D-1026-D2C5B3139C93}"/>
              </a:ext>
            </a:extLst>
          </p:cNvPr>
          <p:cNvSpPr txBox="1"/>
          <p:nvPr/>
        </p:nvSpPr>
        <p:spPr>
          <a:xfrm>
            <a:off x="840204" y="834553"/>
            <a:ext cx="101566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dirty="0"/>
              <a:t>在线缓解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3D59DBA7-29D6-910B-9110-85E0C2829F06}"/>
              </a:ext>
            </a:extLst>
          </p:cNvPr>
          <p:cNvSpPr txBox="1"/>
          <p:nvPr/>
        </p:nvSpPr>
        <p:spPr>
          <a:xfrm>
            <a:off x="498725" y="1476868"/>
            <a:ext cx="6165030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Times" pitchFamily="2" charset="0"/>
                <a:ea typeface="FangSong" panose="02010609060101010101" pitchFamily="49" charset="-122"/>
              </a:rPr>
              <a:t>Decoder</a:t>
            </a:r>
            <a:r>
              <a:rPr lang="zh-CN" altLang="en-US" sz="2400" dirty="0">
                <a:latin typeface="Times" pitchFamily="2" charset="0"/>
                <a:ea typeface="FangSong" panose="02010609060101010101" pitchFamily="49" charset="-122"/>
              </a:rPr>
              <a:t>策略优化</a:t>
            </a:r>
            <a:r>
              <a:rPr lang="en-US" altLang="zh-CN" sz="2400" dirty="0">
                <a:latin typeface="Times" pitchFamily="2" charset="0"/>
                <a:ea typeface="FangSong" panose="02010609060101010101" pitchFamily="49" charset="-122"/>
              </a:rPr>
              <a:t>——</a:t>
            </a:r>
            <a:r>
              <a:rPr lang="zh-CN" altLang="en-US" sz="2400" dirty="0">
                <a:latin typeface="Times" pitchFamily="2" charset="0"/>
                <a:ea typeface="FangSong" panose="02010609060101010101" pitchFamily="49" charset="-122"/>
              </a:rPr>
              <a:t>推理干预技术</a:t>
            </a:r>
            <a:endParaRPr lang="en-US" altLang="zh-CN" sz="2400" dirty="0">
              <a:latin typeface="Times" pitchFamily="2" charset="0"/>
              <a:ea typeface="FangSong" panose="02010609060101010101" pitchFamily="49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36BB402-463A-380D-E235-4CC50658DF8F}"/>
              </a:ext>
            </a:extLst>
          </p:cNvPr>
          <p:cNvSpPr txBox="1"/>
          <p:nvPr/>
        </p:nvSpPr>
        <p:spPr>
          <a:xfrm>
            <a:off x="86492" y="6488670"/>
            <a:ext cx="762003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en" altLang="zh-CN" dirty="0">
                <a:latin typeface="Times" pitchFamily="2" charset="0"/>
              </a:rPr>
              <a:t>Inference-Time Intervention: Eliciting Truthful Answers from a Language Model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A250041-0DCD-9104-A55F-88BB0BACFFB1}"/>
              </a:ext>
            </a:extLst>
          </p:cNvPr>
          <p:cNvSpPr txBox="1"/>
          <p:nvPr/>
        </p:nvSpPr>
        <p:spPr>
          <a:xfrm>
            <a:off x="548334" y="2274609"/>
            <a:ext cx="11098234" cy="1200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i="0" dirty="0">
                <a:solidFill>
                  <a:srgbClr val="121212"/>
                </a:solidFill>
                <a:effectLst/>
                <a:latin typeface="Times" pitchFamily="2" charset="0"/>
                <a:ea typeface="FangSong" panose="02010609060101010101" pitchFamily="49" charset="-122"/>
              </a:rPr>
              <a:t>发现</a:t>
            </a:r>
            <a:r>
              <a:rPr lang="en" altLang="zh-CN" sz="2400" i="0" dirty="0">
                <a:solidFill>
                  <a:srgbClr val="121212"/>
                </a:solidFill>
                <a:effectLst/>
                <a:latin typeface="Times" pitchFamily="2" charset="0"/>
                <a:ea typeface="FangSong" panose="02010609060101010101" pitchFamily="49" charset="-122"/>
              </a:rPr>
              <a:t>Transformer</a:t>
            </a:r>
            <a:r>
              <a:rPr lang="zh-CN" altLang="en-US" sz="2400" i="0" dirty="0">
                <a:solidFill>
                  <a:srgbClr val="121212"/>
                </a:solidFill>
                <a:effectLst/>
                <a:latin typeface="Times" pitchFamily="2" charset="0"/>
                <a:ea typeface="FangSong" panose="02010609060101010101" pitchFamily="49" charset="-122"/>
              </a:rPr>
              <a:t>模型中的某些注意力头对于模型生成内容的真实性至关重要；</a:t>
            </a:r>
            <a:endParaRPr lang="en-US" altLang="zh-CN" sz="2400" dirty="0">
              <a:solidFill>
                <a:srgbClr val="121212"/>
              </a:solidFill>
              <a:latin typeface="Times" pitchFamily="2" charset="0"/>
              <a:ea typeface="FangSong" panose="02010609060101010101" pitchFamily="49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i="0" dirty="0">
                <a:solidFill>
                  <a:srgbClr val="121212"/>
                </a:solidFill>
                <a:effectLst/>
                <a:latin typeface="Times" pitchFamily="2" charset="0"/>
                <a:ea typeface="FangSong" panose="02010609060101010101" pitchFamily="49" charset="-122"/>
              </a:rPr>
              <a:t>在推理阶段，通过在注意力头上使用一种特殊的指令干预激活方式，可以有效提升</a:t>
            </a:r>
            <a:r>
              <a:rPr lang="en" altLang="zh-CN" sz="2400" i="0" dirty="0" err="1">
                <a:solidFill>
                  <a:srgbClr val="121212"/>
                </a:solidFill>
                <a:effectLst/>
                <a:latin typeface="Times" pitchFamily="2" charset="0"/>
                <a:ea typeface="FangSong" panose="02010609060101010101" pitchFamily="49" charset="-122"/>
              </a:rPr>
              <a:t>LLaMA</a:t>
            </a:r>
            <a:r>
              <a:rPr lang="zh-CN" altLang="en-US" sz="2400" i="0" dirty="0">
                <a:solidFill>
                  <a:srgbClr val="121212"/>
                </a:solidFill>
                <a:effectLst/>
                <a:latin typeface="Times" pitchFamily="2" charset="0"/>
                <a:ea typeface="FangSong" panose="02010609060101010101" pitchFamily="49" charset="-122"/>
              </a:rPr>
              <a:t>模型在</a:t>
            </a:r>
            <a:r>
              <a:rPr lang="en" altLang="zh-CN" sz="2400" i="0" dirty="0" err="1">
                <a:solidFill>
                  <a:srgbClr val="121212"/>
                </a:solidFill>
                <a:effectLst/>
                <a:latin typeface="Times" pitchFamily="2" charset="0"/>
                <a:ea typeface="FangSong" panose="02010609060101010101" pitchFamily="49" charset="-122"/>
              </a:rPr>
              <a:t>TruthfulQA</a:t>
            </a:r>
            <a:r>
              <a:rPr lang="zh-CN" altLang="en-US" sz="2400" i="0" dirty="0">
                <a:solidFill>
                  <a:srgbClr val="121212"/>
                </a:solidFill>
                <a:effectLst/>
                <a:latin typeface="Times" pitchFamily="2" charset="0"/>
                <a:ea typeface="FangSong" panose="02010609060101010101" pitchFamily="49" charset="-122"/>
              </a:rPr>
              <a:t>基准上的推理性能。</a:t>
            </a:r>
            <a:endParaRPr lang="zh-CN" altLang="en-US" sz="2400" dirty="0">
              <a:latin typeface="Times" pitchFamily="2" charset="0"/>
              <a:ea typeface="FangSong" panose="02010609060101010101" pitchFamily="49" charset="-122"/>
            </a:endParaRPr>
          </a:p>
        </p:txBody>
      </p:sp>
      <p:pic>
        <p:nvPicPr>
          <p:cNvPr id="29698" name="Picture 2">
            <a:extLst>
              <a:ext uri="{FF2B5EF4-FFF2-40B4-BE49-F238E27FC236}">
                <a16:creationId xmlns:a16="http://schemas.microsoft.com/office/drawing/2014/main" id="{93A1D3A9-D322-221B-E84D-BC2EA7334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92" y="3405584"/>
            <a:ext cx="7058526" cy="3152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C26BA2D-8650-C301-DBD9-D4F4E0E350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5018" y="4051999"/>
            <a:ext cx="4788030" cy="18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248394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AC22C871-957D-60CA-5B97-04CFCF38A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04" y="402978"/>
            <a:ext cx="5016647" cy="431844"/>
          </a:xfrm>
        </p:spPr>
        <p:txBody>
          <a:bodyPr>
            <a:normAutofit/>
          </a:bodyPr>
          <a:lstStyle/>
          <a:p>
            <a:r>
              <a:rPr kumimoji="1" lang="zh-CN" altLang="en-US" sz="2400" dirty="0"/>
              <a:t>大模型幻觉的评估方法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ECCE1CC-72EF-DD5D-1026-D2C5B3139C93}"/>
              </a:ext>
            </a:extLst>
          </p:cNvPr>
          <p:cNvSpPr txBox="1"/>
          <p:nvPr/>
        </p:nvSpPr>
        <p:spPr>
          <a:xfrm>
            <a:off x="840204" y="834553"/>
            <a:ext cx="101566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dirty="0"/>
              <a:t>在线缓解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3D59DBA7-29D6-910B-9110-85E0C2829F06}"/>
              </a:ext>
            </a:extLst>
          </p:cNvPr>
          <p:cNvSpPr txBox="1"/>
          <p:nvPr/>
        </p:nvSpPr>
        <p:spPr>
          <a:xfrm>
            <a:off x="498725" y="1476868"/>
            <a:ext cx="7939422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Times" pitchFamily="2" charset="0"/>
                <a:ea typeface="FangSong" panose="02010609060101010101" pitchFamily="49" charset="-122"/>
              </a:rPr>
              <a:t>Decoder</a:t>
            </a:r>
            <a:r>
              <a:rPr lang="zh-CN" altLang="en-US" sz="2400" dirty="0">
                <a:latin typeface="Times" pitchFamily="2" charset="0"/>
                <a:ea typeface="FangSong" panose="02010609060101010101" pitchFamily="49" charset="-122"/>
              </a:rPr>
              <a:t>策略优化</a:t>
            </a:r>
            <a:r>
              <a:rPr lang="en-US" altLang="zh-CN" sz="2400" dirty="0">
                <a:latin typeface="Times" pitchFamily="2" charset="0"/>
                <a:ea typeface="FangSong" panose="02010609060101010101" pitchFamily="49" charset="-122"/>
              </a:rPr>
              <a:t>——Context-aware</a:t>
            </a:r>
            <a:r>
              <a:rPr lang="zh-CN" altLang="en-US" sz="2400" dirty="0">
                <a:latin typeface="Times" pitchFamily="2" charset="0"/>
                <a:ea typeface="FangSong" panose="02010609060101010101" pitchFamily="49" charset="-122"/>
              </a:rPr>
              <a:t> </a:t>
            </a:r>
            <a:r>
              <a:rPr lang="en-US" altLang="zh-CN" sz="2400" dirty="0">
                <a:latin typeface="Times" pitchFamily="2" charset="0"/>
                <a:ea typeface="FangSong" panose="02010609060101010101" pitchFamily="49" charset="-122"/>
              </a:rPr>
              <a:t>Decoder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36BB402-463A-380D-E235-4CC50658DF8F}"/>
              </a:ext>
            </a:extLst>
          </p:cNvPr>
          <p:cNvSpPr txBox="1"/>
          <p:nvPr/>
        </p:nvSpPr>
        <p:spPr>
          <a:xfrm>
            <a:off x="86492" y="6488670"/>
            <a:ext cx="683135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en" altLang="zh-CN" dirty="0">
                <a:latin typeface="Times" pitchFamily="2" charset="0"/>
              </a:rPr>
              <a:t>Trusting Your Evidence: Hallucinate Less with Context-aware Decoding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2E9BE87-F7F3-9060-200F-BE5555A7F7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749" y="2099434"/>
            <a:ext cx="6355401" cy="328169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DD2F5A3-152C-57DC-75E2-EDD1B57AAD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350" y="5633355"/>
            <a:ext cx="4845701" cy="76729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8567FCB-139D-39DD-4078-C16E8D3BC5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9616" y="1019218"/>
            <a:ext cx="4773659" cy="5247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664614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AC22C871-957D-60CA-5B97-04CFCF38A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04" y="402978"/>
            <a:ext cx="5016647" cy="431844"/>
          </a:xfrm>
        </p:spPr>
        <p:txBody>
          <a:bodyPr>
            <a:normAutofit/>
          </a:bodyPr>
          <a:lstStyle/>
          <a:p>
            <a:r>
              <a:rPr kumimoji="1" lang="zh-CN" altLang="en-US" sz="2400" dirty="0"/>
              <a:t>大模型幻觉的评估方法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ECCE1CC-72EF-DD5D-1026-D2C5B3139C93}"/>
              </a:ext>
            </a:extLst>
          </p:cNvPr>
          <p:cNvSpPr txBox="1"/>
          <p:nvPr/>
        </p:nvSpPr>
        <p:spPr>
          <a:xfrm>
            <a:off x="840204" y="834553"/>
            <a:ext cx="101566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dirty="0"/>
              <a:t>在线缓解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3D59DBA7-29D6-910B-9110-85E0C2829F06}"/>
              </a:ext>
            </a:extLst>
          </p:cNvPr>
          <p:cNvSpPr txBox="1"/>
          <p:nvPr/>
        </p:nvSpPr>
        <p:spPr>
          <a:xfrm>
            <a:off x="498725" y="1476868"/>
            <a:ext cx="7939422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Times" pitchFamily="2" charset="0"/>
                <a:ea typeface="FangSong" panose="02010609060101010101" pitchFamily="49" charset="-122"/>
              </a:rPr>
              <a:t>检索增强</a:t>
            </a:r>
            <a:endParaRPr lang="en-US" altLang="zh-CN" sz="2400" dirty="0">
              <a:latin typeface="Times" pitchFamily="2" charset="0"/>
              <a:ea typeface="FangSong" panose="02010609060101010101" pitchFamily="49" charset="-122"/>
            </a:endParaRPr>
          </a:p>
        </p:txBody>
      </p:sp>
      <p:pic>
        <p:nvPicPr>
          <p:cNvPr id="33794" name="Picture 2">
            <a:extLst>
              <a:ext uri="{FF2B5EF4-FFF2-40B4-BE49-F238E27FC236}">
                <a16:creationId xmlns:a16="http://schemas.microsoft.com/office/drawing/2014/main" id="{BA009B0E-4819-313B-5CFE-96270EE66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406" y="1707700"/>
            <a:ext cx="8161903" cy="4772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6274391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AC22C871-957D-60CA-5B97-04CFCF38A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04" y="402978"/>
            <a:ext cx="5016647" cy="431844"/>
          </a:xfrm>
        </p:spPr>
        <p:txBody>
          <a:bodyPr>
            <a:normAutofit/>
          </a:bodyPr>
          <a:lstStyle/>
          <a:p>
            <a:r>
              <a:rPr kumimoji="1" lang="zh-CN" altLang="en-US" sz="2400" dirty="0"/>
              <a:t>大模型幻觉的评估方法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ECCE1CC-72EF-DD5D-1026-D2C5B3139C93}"/>
              </a:ext>
            </a:extLst>
          </p:cNvPr>
          <p:cNvSpPr txBox="1"/>
          <p:nvPr/>
        </p:nvSpPr>
        <p:spPr>
          <a:xfrm>
            <a:off x="840204" y="834553"/>
            <a:ext cx="101566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dirty="0"/>
              <a:t>在线缓解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3D59DBA7-29D6-910B-9110-85E0C2829F06}"/>
              </a:ext>
            </a:extLst>
          </p:cNvPr>
          <p:cNvSpPr txBox="1"/>
          <p:nvPr/>
        </p:nvSpPr>
        <p:spPr>
          <a:xfrm>
            <a:off x="498725" y="1476868"/>
            <a:ext cx="7939422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Times" pitchFamily="2" charset="0"/>
                <a:ea typeface="FangSong" panose="02010609060101010101" pitchFamily="49" charset="-122"/>
              </a:rPr>
              <a:t>检索增强</a:t>
            </a:r>
            <a:r>
              <a:rPr lang="en-US" altLang="zh-CN" sz="2400" dirty="0">
                <a:latin typeface="Times" pitchFamily="2" charset="0"/>
                <a:ea typeface="FangSong" panose="02010609060101010101" pitchFamily="49" charset="-122"/>
              </a:rPr>
              <a:t>——</a:t>
            </a:r>
            <a:r>
              <a:rPr lang="zh-CN" altLang="en-US" sz="2400" dirty="0">
                <a:latin typeface="Times" pitchFamily="2" charset="0"/>
                <a:ea typeface="FangSong" panose="02010609060101010101" pitchFamily="49" charset="-122"/>
              </a:rPr>
              <a:t>先检索再生成</a:t>
            </a:r>
            <a:endParaRPr lang="en-US" altLang="zh-CN" sz="2400" dirty="0">
              <a:latin typeface="Times" pitchFamily="2" charset="0"/>
              <a:ea typeface="FangSong" panose="02010609060101010101" pitchFamily="49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36BB402-463A-380D-E235-4CC50658DF8F}"/>
              </a:ext>
            </a:extLst>
          </p:cNvPr>
          <p:cNvSpPr txBox="1"/>
          <p:nvPr/>
        </p:nvSpPr>
        <p:spPr>
          <a:xfrm>
            <a:off x="86492" y="6488670"/>
            <a:ext cx="663899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en" altLang="zh-CN" dirty="0">
                <a:latin typeface="Times" pitchFamily="2" charset="0"/>
              </a:rPr>
              <a:t>Retrieval-Augmented Generation for Knowledge-Intensive NLP Tasks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7FA8B81-BA9B-EF71-3CC1-1454FD979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725" y="2211518"/>
            <a:ext cx="11475330" cy="3442599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99199A70-C8D1-B0C7-52CA-8BC6B7485976}"/>
              </a:ext>
            </a:extLst>
          </p:cNvPr>
          <p:cNvSpPr txBox="1"/>
          <p:nvPr/>
        </p:nvSpPr>
        <p:spPr>
          <a:xfrm>
            <a:off x="6096000" y="5808477"/>
            <a:ext cx="743150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sym typeface="PingFang SC Regular"/>
              </a:rPr>
              <a:t>RAG</a:t>
            </a: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" pitchFamily="2" charset="0"/>
              <a:sym typeface="PingFang SC Regular"/>
            </a:endParaRPr>
          </a:p>
        </p:txBody>
      </p:sp>
    </p:spTree>
    <p:extLst>
      <p:ext uri="{BB962C8B-B14F-4D97-AF65-F5344CB8AC3E}">
        <p14:creationId xmlns:p14="http://schemas.microsoft.com/office/powerpoint/2010/main" val="881240862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AC22C871-957D-60CA-5B97-04CFCF38A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04" y="402978"/>
            <a:ext cx="5016647" cy="431844"/>
          </a:xfrm>
        </p:spPr>
        <p:txBody>
          <a:bodyPr>
            <a:normAutofit/>
          </a:bodyPr>
          <a:lstStyle/>
          <a:p>
            <a:r>
              <a:rPr kumimoji="1" lang="zh-CN" altLang="en-US" sz="2400" dirty="0"/>
              <a:t>大模型幻觉的评估方法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ECCE1CC-72EF-DD5D-1026-D2C5B3139C93}"/>
              </a:ext>
            </a:extLst>
          </p:cNvPr>
          <p:cNvSpPr txBox="1"/>
          <p:nvPr/>
        </p:nvSpPr>
        <p:spPr>
          <a:xfrm>
            <a:off x="840204" y="834553"/>
            <a:ext cx="101566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dirty="0"/>
              <a:t>在线缓解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3D59DBA7-29D6-910B-9110-85E0C2829F06}"/>
              </a:ext>
            </a:extLst>
          </p:cNvPr>
          <p:cNvSpPr txBox="1"/>
          <p:nvPr/>
        </p:nvSpPr>
        <p:spPr>
          <a:xfrm>
            <a:off x="498725" y="1476868"/>
            <a:ext cx="7939422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Times" pitchFamily="2" charset="0"/>
                <a:ea typeface="FangSong" panose="02010609060101010101" pitchFamily="49" charset="-122"/>
              </a:rPr>
              <a:t>检索增强</a:t>
            </a:r>
            <a:r>
              <a:rPr lang="en-US" altLang="zh-CN" sz="2400" dirty="0">
                <a:latin typeface="Times" pitchFamily="2" charset="0"/>
                <a:ea typeface="FangSong" panose="02010609060101010101" pitchFamily="49" charset="-122"/>
              </a:rPr>
              <a:t>——</a:t>
            </a:r>
            <a:r>
              <a:rPr lang="zh-CN" altLang="en-US" sz="2400" dirty="0">
                <a:latin typeface="Times" pitchFamily="2" charset="0"/>
                <a:ea typeface="FangSong" panose="02010609060101010101" pitchFamily="49" charset="-122"/>
              </a:rPr>
              <a:t>先生成再检索验证</a:t>
            </a:r>
            <a:endParaRPr lang="en-US" altLang="zh-CN" sz="2400" dirty="0">
              <a:latin typeface="Times" pitchFamily="2" charset="0"/>
              <a:ea typeface="FangSong" panose="02010609060101010101" pitchFamily="49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36BB402-463A-380D-E235-4CC50658DF8F}"/>
              </a:ext>
            </a:extLst>
          </p:cNvPr>
          <p:cNvSpPr txBox="1"/>
          <p:nvPr/>
        </p:nvSpPr>
        <p:spPr>
          <a:xfrm>
            <a:off x="86492" y="6488670"/>
            <a:ext cx="719684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en" altLang="zh-CN" dirty="0">
                <a:latin typeface="Times" pitchFamily="2" charset="0"/>
              </a:rPr>
              <a:t>Boosting Language Models Reasoning with Chain-of-Knowledge Prompting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1BC066B-0D03-64F9-89DF-3307A7B2AE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479" y="2033812"/>
            <a:ext cx="9180677" cy="413514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9D58269-8FD0-AC9B-29D9-89BD3ABE5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8034" y="1886396"/>
            <a:ext cx="9180676" cy="466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209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" name="组合 4"/>
          <p:cNvGrpSpPr/>
          <p:nvPr/>
        </p:nvGrpSpPr>
        <p:grpSpPr>
          <a:xfrm>
            <a:off x="7424240" y="2748507"/>
            <a:ext cx="3261362" cy="1370818"/>
            <a:chOff x="158571" y="4916"/>
            <a:chExt cx="3261360" cy="1370817"/>
          </a:xfrm>
        </p:grpSpPr>
        <p:sp>
          <p:nvSpPr>
            <p:cNvPr id="167" name="文本框 1"/>
            <p:cNvSpPr/>
            <p:nvPr/>
          </p:nvSpPr>
          <p:spPr>
            <a:xfrm>
              <a:off x="158571" y="4916"/>
              <a:ext cx="3261360" cy="10156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6000">
                  <a:solidFill>
                    <a:schemeClr val="accent1"/>
                  </a:solidFill>
                </a:defRPr>
              </a:lvl1pPr>
            </a:lstStyle>
            <a:p>
              <a:r>
                <a:rPr lang="zh-CN" altLang="en-US" dirty="0"/>
                <a:t>目  录</a:t>
              </a:r>
              <a:endParaRPr dirty="0"/>
            </a:p>
          </p:txBody>
        </p:sp>
        <p:sp>
          <p:nvSpPr>
            <p:cNvPr id="168" name="文本框 3"/>
            <p:cNvSpPr/>
            <p:nvPr/>
          </p:nvSpPr>
          <p:spPr>
            <a:xfrm>
              <a:off x="210277" y="1006403"/>
              <a:ext cx="3130734" cy="369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just">
                <a:defRPr>
                  <a:solidFill>
                    <a:srgbClr val="404040"/>
                  </a:solidFill>
                </a:defRPr>
              </a:lvl1pPr>
            </a:lstStyle>
            <a:p>
              <a:r>
                <a:rPr lang="en-US" dirty="0"/>
                <a:t>            </a:t>
              </a:r>
              <a:r>
                <a:rPr dirty="0"/>
                <a:t>CONTENTS</a:t>
              </a:r>
            </a:p>
          </p:txBody>
        </p:sp>
      </p:grpSp>
      <p:sp>
        <p:nvSpPr>
          <p:cNvPr id="170" name="文本框 30"/>
          <p:cNvSpPr txBox="1"/>
          <p:nvPr/>
        </p:nvSpPr>
        <p:spPr>
          <a:xfrm>
            <a:off x="1713394" y="1318650"/>
            <a:ext cx="4513786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>
                <a:solidFill>
                  <a:srgbClr val="535353"/>
                </a:solidFill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r>
              <a:rPr lang="en-US" dirty="0" err="1"/>
              <a:t>大模型幻觉的定义</a:t>
            </a:r>
            <a:endParaRPr dirty="0"/>
          </a:p>
        </p:txBody>
      </p:sp>
      <p:grpSp>
        <p:nvGrpSpPr>
          <p:cNvPr id="174" name="成组"/>
          <p:cNvGrpSpPr/>
          <p:nvPr/>
        </p:nvGrpSpPr>
        <p:grpSpPr>
          <a:xfrm>
            <a:off x="781734" y="2254566"/>
            <a:ext cx="624012" cy="510541"/>
            <a:chOff x="0" y="0"/>
            <a:chExt cx="624010" cy="510539"/>
          </a:xfrm>
        </p:grpSpPr>
        <p:sp>
          <p:nvSpPr>
            <p:cNvPr id="172" name="正方形"/>
            <p:cNvSpPr/>
            <p:nvPr/>
          </p:nvSpPr>
          <p:spPr>
            <a:xfrm>
              <a:off x="56735" y="0"/>
              <a:ext cx="510541" cy="510540"/>
            </a:xfrm>
            <a:prstGeom prst="rect">
              <a:avLst/>
            </a:prstGeom>
            <a:noFill/>
            <a:ln w="25400" cap="flat">
              <a:solidFill>
                <a:schemeClr val="bg2">
                  <a:lumMod val="20000"/>
                  <a:lumOff val="8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800">
                  <a:solidFill>
                    <a:srgbClr val="535353"/>
                  </a:solidFill>
                </a:defRPr>
              </a:pPr>
              <a:endParaRPr>
                <a:solidFill>
                  <a:schemeClr val="bg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173" name="02"/>
            <p:cNvSpPr txBox="1"/>
            <p:nvPr/>
          </p:nvSpPr>
          <p:spPr>
            <a:xfrm>
              <a:off x="0" y="32454"/>
              <a:ext cx="624011" cy="4456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defRPr>
                  <a:solidFill>
                    <a:srgbClr val="535353"/>
                  </a:solidFill>
                  <a:latin typeface="PingFang SC Semibold"/>
                  <a:ea typeface="PingFang SC Semibold"/>
                  <a:cs typeface="PingFang SC Semibold"/>
                  <a:sym typeface="PingFang SC Semibold"/>
                </a:defRPr>
              </a:lvl1pPr>
            </a:lstStyle>
            <a:p>
              <a:r>
                <a:rPr lang="en-US" altLang="zh-CN" dirty="0">
                  <a:solidFill>
                    <a:schemeClr val="bg2">
                      <a:lumMod val="20000"/>
                      <a:lumOff val="80000"/>
                    </a:schemeClr>
                  </a:solidFill>
                </a:rPr>
                <a:t>2</a:t>
              </a:r>
              <a:endParaRPr dirty="0">
                <a:solidFill>
                  <a:schemeClr val="bg2">
                    <a:lumMod val="20000"/>
                    <a:lumOff val="80000"/>
                  </a:schemeClr>
                </a:solidFill>
              </a:endParaRPr>
            </a:p>
          </p:txBody>
        </p:sp>
      </p:grpSp>
      <p:sp>
        <p:nvSpPr>
          <p:cNvPr id="175" name="文本框 30"/>
          <p:cNvSpPr txBox="1"/>
          <p:nvPr/>
        </p:nvSpPr>
        <p:spPr>
          <a:xfrm>
            <a:off x="1713394" y="2287020"/>
            <a:ext cx="4243711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>
                <a:solidFill>
                  <a:srgbClr val="535353"/>
                </a:solidFill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r>
              <a:rPr lang="zh-CN" altLang="en-US" dirty="0">
                <a:solidFill>
                  <a:schemeClr val="bg2">
                    <a:lumMod val="20000"/>
                    <a:lumOff val="80000"/>
                  </a:schemeClr>
                </a:solidFill>
              </a:rPr>
              <a:t>大模型产生幻觉的因素</a:t>
            </a:r>
          </a:p>
        </p:txBody>
      </p:sp>
      <p:grpSp>
        <p:nvGrpSpPr>
          <p:cNvPr id="179" name="成组"/>
          <p:cNvGrpSpPr/>
          <p:nvPr/>
        </p:nvGrpSpPr>
        <p:grpSpPr>
          <a:xfrm>
            <a:off x="781734" y="1318650"/>
            <a:ext cx="624012" cy="510541"/>
            <a:chOff x="0" y="0"/>
            <a:chExt cx="624010" cy="510539"/>
          </a:xfrm>
        </p:grpSpPr>
        <p:sp>
          <p:nvSpPr>
            <p:cNvPr id="177" name="正方形"/>
            <p:cNvSpPr/>
            <p:nvPr/>
          </p:nvSpPr>
          <p:spPr>
            <a:xfrm>
              <a:off x="56735" y="0"/>
              <a:ext cx="510541" cy="510540"/>
            </a:xfrm>
            <a:prstGeom prst="rect">
              <a:avLst/>
            </a:prstGeom>
            <a:noFill/>
            <a:ln w="25400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800">
                  <a:solidFill>
                    <a:srgbClr val="535353"/>
                  </a:solidFill>
                </a:defRPr>
              </a:pPr>
              <a:endParaRPr/>
            </a:p>
          </p:txBody>
        </p:sp>
        <p:sp>
          <p:nvSpPr>
            <p:cNvPr id="178" name="01"/>
            <p:cNvSpPr txBox="1"/>
            <p:nvPr/>
          </p:nvSpPr>
          <p:spPr>
            <a:xfrm>
              <a:off x="0" y="32454"/>
              <a:ext cx="624011" cy="4456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defRPr>
                  <a:solidFill>
                    <a:srgbClr val="535353"/>
                  </a:solidFill>
                  <a:latin typeface="PingFang SC Semibold"/>
                  <a:ea typeface="PingFang SC Semibold"/>
                  <a:cs typeface="PingFang SC Semibold"/>
                  <a:sym typeface="PingFang SC Semibold"/>
                </a:defRPr>
              </a:lvl1pPr>
            </a:lstStyle>
            <a:p>
              <a:r>
                <a:rPr lang="en-US" altLang="zh-CN" dirty="0"/>
                <a:t>1</a:t>
              </a:r>
              <a:endParaRPr dirty="0"/>
            </a:p>
          </p:txBody>
        </p:sp>
      </p:grpSp>
      <p:grpSp>
        <p:nvGrpSpPr>
          <p:cNvPr id="15" name="成组">
            <a:extLst>
              <a:ext uri="{FF2B5EF4-FFF2-40B4-BE49-F238E27FC236}">
                <a16:creationId xmlns:a16="http://schemas.microsoft.com/office/drawing/2014/main" id="{A300422E-419A-3F9E-6A43-119966E0CF1A}"/>
              </a:ext>
            </a:extLst>
          </p:cNvPr>
          <p:cNvGrpSpPr/>
          <p:nvPr/>
        </p:nvGrpSpPr>
        <p:grpSpPr>
          <a:xfrm>
            <a:off x="781734" y="3194939"/>
            <a:ext cx="624012" cy="510541"/>
            <a:chOff x="0" y="0"/>
            <a:chExt cx="624010" cy="510539"/>
          </a:xfrm>
        </p:grpSpPr>
        <p:sp>
          <p:nvSpPr>
            <p:cNvPr id="16" name="正方形">
              <a:extLst>
                <a:ext uri="{FF2B5EF4-FFF2-40B4-BE49-F238E27FC236}">
                  <a16:creationId xmlns:a16="http://schemas.microsoft.com/office/drawing/2014/main" id="{C5E6E210-1E35-75D6-333A-8F04FAD9AA07}"/>
                </a:ext>
              </a:extLst>
            </p:cNvPr>
            <p:cNvSpPr/>
            <p:nvPr/>
          </p:nvSpPr>
          <p:spPr>
            <a:xfrm>
              <a:off x="56735" y="0"/>
              <a:ext cx="510541" cy="510540"/>
            </a:xfrm>
            <a:prstGeom prst="rect">
              <a:avLst/>
            </a:prstGeom>
            <a:noFill/>
            <a:ln w="25400" cap="flat">
              <a:solidFill>
                <a:schemeClr val="bg2">
                  <a:lumMod val="20000"/>
                  <a:lumOff val="8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800">
                  <a:solidFill>
                    <a:srgbClr val="535353"/>
                  </a:solidFill>
                </a:defRPr>
              </a:pPr>
              <a:endParaRPr>
                <a:solidFill>
                  <a:schemeClr val="bg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17" name="02">
              <a:extLst>
                <a:ext uri="{FF2B5EF4-FFF2-40B4-BE49-F238E27FC236}">
                  <a16:creationId xmlns:a16="http://schemas.microsoft.com/office/drawing/2014/main" id="{625B531B-2F9A-FE93-ED48-5307CC4CE588}"/>
                </a:ext>
              </a:extLst>
            </p:cNvPr>
            <p:cNvSpPr txBox="1"/>
            <p:nvPr/>
          </p:nvSpPr>
          <p:spPr>
            <a:xfrm>
              <a:off x="0" y="32454"/>
              <a:ext cx="624011" cy="4456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defRPr>
                  <a:solidFill>
                    <a:srgbClr val="535353"/>
                  </a:solidFill>
                  <a:latin typeface="PingFang SC Semibold"/>
                  <a:ea typeface="PingFang SC Semibold"/>
                  <a:cs typeface="PingFang SC Semibold"/>
                  <a:sym typeface="PingFang SC Semibold"/>
                </a:defRPr>
              </a:lvl1pPr>
            </a:lstStyle>
            <a:p>
              <a:r>
                <a:rPr lang="en-US" altLang="zh-CN" dirty="0">
                  <a:solidFill>
                    <a:schemeClr val="bg2">
                      <a:lumMod val="20000"/>
                      <a:lumOff val="80000"/>
                    </a:schemeClr>
                  </a:solidFill>
                </a:rPr>
                <a:t>3</a:t>
              </a:r>
              <a:endParaRPr dirty="0">
                <a:solidFill>
                  <a:schemeClr val="bg2">
                    <a:lumMod val="20000"/>
                    <a:lumOff val="80000"/>
                  </a:schemeClr>
                </a:solidFill>
              </a:endParaRPr>
            </a:p>
          </p:txBody>
        </p:sp>
      </p:grpSp>
      <p:sp>
        <p:nvSpPr>
          <p:cNvPr id="18" name="文本框 30">
            <a:extLst>
              <a:ext uri="{FF2B5EF4-FFF2-40B4-BE49-F238E27FC236}">
                <a16:creationId xmlns:a16="http://schemas.microsoft.com/office/drawing/2014/main" id="{EE0D89A8-0966-54B5-1A32-4BF2ED997843}"/>
              </a:ext>
            </a:extLst>
          </p:cNvPr>
          <p:cNvSpPr txBox="1"/>
          <p:nvPr/>
        </p:nvSpPr>
        <p:spPr>
          <a:xfrm>
            <a:off x="1713394" y="3227393"/>
            <a:ext cx="4243711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>
                <a:solidFill>
                  <a:srgbClr val="535353"/>
                </a:solidFill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r>
              <a:rPr lang="zh-CN" altLang="en-US" dirty="0">
                <a:solidFill>
                  <a:schemeClr val="bg2">
                    <a:lumMod val="20000"/>
                    <a:lumOff val="80000"/>
                  </a:schemeClr>
                </a:solidFill>
              </a:rPr>
              <a:t>大模型幻觉的评估方法</a:t>
            </a:r>
          </a:p>
        </p:txBody>
      </p:sp>
      <p:sp>
        <p:nvSpPr>
          <p:cNvPr id="14" name="文本框 30">
            <a:extLst>
              <a:ext uri="{FF2B5EF4-FFF2-40B4-BE49-F238E27FC236}">
                <a16:creationId xmlns:a16="http://schemas.microsoft.com/office/drawing/2014/main" id="{30884E63-A175-E69F-A1EE-ACBBCD39DFB1}"/>
              </a:ext>
            </a:extLst>
          </p:cNvPr>
          <p:cNvSpPr txBox="1"/>
          <p:nvPr/>
        </p:nvSpPr>
        <p:spPr>
          <a:xfrm>
            <a:off x="1713394" y="4133435"/>
            <a:ext cx="3941718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solidFill>
                  <a:srgbClr val="535353"/>
                </a:solidFill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r>
              <a:rPr lang="zh-CN" altLang="en-US" dirty="0">
                <a:solidFill>
                  <a:schemeClr val="bg2">
                    <a:lumMod val="20000"/>
                    <a:lumOff val="80000"/>
                  </a:schemeClr>
                </a:solidFill>
              </a:rPr>
              <a:t>大模型幻觉的缓解方法</a:t>
            </a:r>
          </a:p>
        </p:txBody>
      </p:sp>
      <p:grpSp>
        <p:nvGrpSpPr>
          <p:cNvPr id="19" name="成组">
            <a:extLst>
              <a:ext uri="{FF2B5EF4-FFF2-40B4-BE49-F238E27FC236}">
                <a16:creationId xmlns:a16="http://schemas.microsoft.com/office/drawing/2014/main" id="{08B158E9-3F93-4D4F-DAD1-59BA636D62B7}"/>
              </a:ext>
            </a:extLst>
          </p:cNvPr>
          <p:cNvGrpSpPr/>
          <p:nvPr/>
        </p:nvGrpSpPr>
        <p:grpSpPr>
          <a:xfrm>
            <a:off x="781734" y="5069351"/>
            <a:ext cx="624012" cy="510541"/>
            <a:chOff x="0" y="0"/>
            <a:chExt cx="624010" cy="510539"/>
          </a:xfrm>
        </p:grpSpPr>
        <p:sp>
          <p:nvSpPr>
            <p:cNvPr id="20" name="正方形">
              <a:extLst>
                <a:ext uri="{FF2B5EF4-FFF2-40B4-BE49-F238E27FC236}">
                  <a16:creationId xmlns:a16="http://schemas.microsoft.com/office/drawing/2014/main" id="{B373D58D-26C2-54C8-8755-94EC27D8CB70}"/>
                </a:ext>
              </a:extLst>
            </p:cNvPr>
            <p:cNvSpPr/>
            <p:nvPr/>
          </p:nvSpPr>
          <p:spPr>
            <a:xfrm>
              <a:off x="56735" y="0"/>
              <a:ext cx="510541" cy="510540"/>
            </a:xfrm>
            <a:prstGeom prst="rect">
              <a:avLst/>
            </a:prstGeom>
            <a:noFill/>
            <a:ln w="25400" cap="flat">
              <a:solidFill>
                <a:schemeClr val="bg2">
                  <a:lumMod val="20000"/>
                  <a:lumOff val="8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800">
                  <a:solidFill>
                    <a:srgbClr val="535353"/>
                  </a:solidFill>
                </a:defRPr>
              </a:pPr>
              <a:endParaRPr>
                <a:solidFill>
                  <a:schemeClr val="bg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21" name="02">
              <a:extLst>
                <a:ext uri="{FF2B5EF4-FFF2-40B4-BE49-F238E27FC236}">
                  <a16:creationId xmlns:a16="http://schemas.microsoft.com/office/drawing/2014/main" id="{7785B737-D87F-D927-E911-F20AD7D979E9}"/>
                </a:ext>
              </a:extLst>
            </p:cNvPr>
            <p:cNvSpPr txBox="1"/>
            <p:nvPr/>
          </p:nvSpPr>
          <p:spPr>
            <a:xfrm>
              <a:off x="0" y="32454"/>
              <a:ext cx="624011" cy="4456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defRPr>
                  <a:solidFill>
                    <a:srgbClr val="535353"/>
                  </a:solidFill>
                  <a:latin typeface="PingFang SC Semibold"/>
                  <a:ea typeface="PingFang SC Semibold"/>
                  <a:cs typeface="PingFang SC Semibold"/>
                  <a:sym typeface="PingFang SC Semibold"/>
                </a:defRPr>
              </a:lvl1pPr>
            </a:lstStyle>
            <a:p>
              <a:r>
                <a:rPr lang="en-US" altLang="zh-CN" dirty="0">
                  <a:solidFill>
                    <a:schemeClr val="bg2">
                      <a:lumMod val="20000"/>
                      <a:lumOff val="80000"/>
                    </a:schemeClr>
                  </a:solidFill>
                </a:rPr>
                <a:t>5</a:t>
              </a:r>
              <a:endParaRPr dirty="0">
                <a:solidFill>
                  <a:schemeClr val="bg2">
                    <a:lumMod val="20000"/>
                    <a:lumOff val="80000"/>
                  </a:schemeClr>
                </a:solidFill>
              </a:endParaRPr>
            </a:p>
          </p:txBody>
        </p:sp>
      </p:grpSp>
      <p:sp>
        <p:nvSpPr>
          <p:cNvPr id="22" name="文本框 30">
            <a:extLst>
              <a:ext uri="{FF2B5EF4-FFF2-40B4-BE49-F238E27FC236}">
                <a16:creationId xmlns:a16="http://schemas.microsoft.com/office/drawing/2014/main" id="{B9772AB9-069E-EC99-33BB-D4620418B1C9}"/>
              </a:ext>
            </a:extLst>
          </p:cNvPr>
          <p:cNvSpPr txBox="1"/>
          <p:nvPr/>
        </p:nvSpPr>
        <p:spPr>
          <a:xfrm>
            <a:off x="1713394" y="5101805"/>
            <a:ext cx="4243711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>
                <a:solidFill>
                  <a:srgbClr val="535353"/>
                </a:solidFill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r>
              <a:rPr lang="zh-CN" altLang="en-US" dirty="0">
                <a:solidFill>
                  <a:schemeClr val="bg2">
                    <a:lumMod val="20000"/>
                    <a:lumOff val="80000"/>
                  </a:schemeClr>
                </a:solidFill>
              </a:rPr>
              <a:t>未来展望</a:t>
            </a:r>
          </a:p>
        </p:txBody>
      </p:sp>
      <p:grpSp>
        <p:nvGrpSpPr>
          <p:cNvPr id="23" name="成组">
            <a:extLst>
              <a:ext uri="{FF2B5EF4-FFF2-40B4-BE49-F238E27FC236}">
                <a16:creationId xmlns:a16="http://schemas.microsoft.com/office/drawing/2014/main" id="{1BE5CD51-DB2C-0533-5589-49927E04E597}"/>
              </a:ext>
            </a:extLst>
          </p:cNvPr>
          <p:cNvGrpSpPr/>
          <p:nvPr/>
        </p:nvGrpSpPr>
        <p:grpSpPr>
          <a:xfrm>
            <a:off x="781734" y="4133435"/>
            <a:ext cx="624012" cy="510541"/>
            <a:chOff x="0" y="0"/>
            <a:chExt cx="624010" cy="510539"/>
          </a:xfrm>
        </p:grpSpPr>
        <p:sp>
          <p:nvSpPr>
            <p:cNvPr id="24" name="正方形">
              <a:extLst>
                <a:ext uri="{FF2B5EF4-FFF2-40B4-BE49-F238E27FC236}">
                  <a16:creationId xmlns:a16="http://schemas.microsoft.com/office/drawing/2014/main" id="{217BB43A-C27F-C21B-F4CB-5645E12C306C}"/>
                </a:ext>
              </a:extLst>
            </p:cNvPr>
            <p:cNvSpPr/>
            <p:nvPr/>
          </p:nvSpPr>
          <p:spPr>
            <a:xfrm>
              <a:off x="56735" y="0"/>
              <a:ext cx="510541" cy="510540"/>
            </a:xfrm>
            <a:prstGeom prst="rect">
              <a:avLst/>
            </a:prstGeom>
            <a:noFill/>
            <a:ln w="25400" cap="flat">
              <a:solidFill>
                <a:schemeClr val="bg2">
                  <a:lumMod val="20000"/>
                  <a:lumOff val="8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800">
                  <a:solidFill>
                    <a:srgbClr val="535353"/>
                  </a:solidFill>
                </a:defRPr>
              </a:pPr>
              <a:endParaRPr>
                <a:solidFill>
                  <a:schemeClr val="bg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25" name="01">
              <a:extLst>
                <a:ext uri="{FF2B5EF4-FFF2-40B4-BE49-F238E27FC236}">
                  <a16:creationId xmlns:a16="http://schemas.microsoft.com/office/drawing/2014/main" id="{787F1293-F635-0357-0DD5-A4F38DA80980}"/>
                </a:ext>
              </a:extLst>
            </p:cNvPr>
            <p:cNvSpPr txBox="1"/>
            <p:nvPr/>
          </p:nvSpPr>
          <p:spPr>
            <a:xfrm>
              <a:off x="0" y="32454"/>
              <a:ext cx="624011" cy="4456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defRPr>
                  <a:solidFill>
                    <a:srgbClr val="535353"/>
                  </a:solidFill>
                  <a:latin typeface="PingFang SC Semibold"/>
                  <a:ea typeface="PingFang SC Semibold"/>
                  <a:cs typeface="PingFang SC Semibold"/>
                  <a:sym typeface="PingFang SC Semibold"/>
                </a:defRPr>
              </a:lvl1pPr>
            </a:lstStyle>
            <a:p>
              <a:r>
                <a:rPr lang="en-US" altLang="zh-CN" dirty="0">
                  <a:solidFill>
                    <a:schemeClr val="bg2">
                      <a:lumMod val="20000"/>
                      <a:lumOff val="80000"/>
                    </a:schemeClr>
                  </a:solidFill>
                </a:rPr>
                <a:t>4</a:t>
              </a:r>
              <a:endParaRPr dirty="0">
                <a:solidFill>
                  <a:schemeClr val="bg2">
                    <a:lumMod val="20000"/>
                    <a:lumOff val="80000"/>
                  </a:schemeClr>
                </a:solidFill>
              </a:endParaRPr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767C8A18-E09A-C50A-E4D5-89BFD9CC0EC3}"/>
              </a:ext>
            </a:extLst>
          </p:cNvPr>
          <p:cNvSpPr txBox="1"/>
          <p:nvPr/>
        </p:nvSpPr>
        <p:spPr>
          <a:xfrm>
            <a:off x="7488726" y="461176"/>
            <a:ext cx="4374953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latin typeface="FangSong" panose="02010609060101010101" pitchFamily="49" charset="-122"/>
                <a:ea typeface="FangSong" panose="02010609060101010101" pitchFamily="49" charset="-122"/>
              </a:rPr>
              <a:t>大模型的幻觉问题</a:t>
            </a:r>
          </a:p>
        </p:txBody>
      </p:sp>
    </p:spTree>
    <p:extLst>
      <p:ext uri="{BB962C8B-B14F-4D97-AF65-F5344CB8AC3E}">
        <p14:creationId xmlns:p14="http://schemas.microsoft.com/office/powerpoint/2010/main" val="370255639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AC22C871-957D-60CA-5B97-04CFCF38A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04" y="402978"/>
            <a:ext cx="5016647" cy="431844"/>
          </a:xfrm>
        </p:spPr>
        <p:txBody>
          <a:bodyPr>
            <a:normAutofit/>
          </a:bodyPr>
          <a:lstStyle/>
          <a:p>
            <a:r>
              <a:rPr kumimoji="1" lang="zh-CN" altLang="en-US" sz="2400" dirty="0"/>
              <a:t>大模型幻觉的评估方法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ECCE1CC-72EF-DD5D-1026-D2C5B3139C93}"/>
              </a:ext>
            </a:extLst>
          </p:cNvPr>
          <p:cNvSpPr txBox="1"/>
          <p:nvPr/>
        </p:nvSpPr>
        <p:spPr>
          <a:xfrm>
            <a:off x="840204" y="834553"/>
            <a:ext cx="101566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dirty="0"/>
              <a:t>在线缓解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3D59DBA7-29D6-910B-9110-85E0C2829F06}"/>
              </a:ext>
            </a:extLst>
          </p:cNvPr>
          <p:cNvSpPr txBox="1"/>
          <p:nvPr/>
        </p:nvSpPr>
        <p:spPr>
          <a:xfrm>
            <a:off x="498725" y="1476868"/>
            <a:ext cx="7939422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Times" pitchFamily="2" charset="0"/>
                <a:ea typeface="FangSong" panose="02010609060101010101" pitchFamily="49" charset="-122"/>
              </a:rPr>
              <a:t>检索增强</a:t>
            </a:r>
            <a:r>
              <a:rPr lang="en-US" altLang="zh-CN" sz="2400" dirty="0">
                <a:latin typeface="Times" pitchFamily="2" charset="0"/>
                <a:ea typeface="FangSong" panose="02010609060101010101" pitchFamily="49" charset="-122"/>
              </a:rPr>
              <a:t>——</a:t>
            </a:r>
            <a:r>
              <a:rPr lang="zh-CN" altLang="en-US" sz="2400" dirty="0">
                <a:latin typeface="Times" pitchFamily="2" charset="0"/>
                <a:ea typeface="FangSong" panose="02010609060101010101" pitchFamily="49" charset="-122"/>
              </a:rPr>
              <a:t>先生成再检索再纠错</a:t>
            </a:r>
            <a:endParaRPr lang="en-US" altLang="zh-CN" sz="2400" dirty="0">
              <a:latin typeface="Times" pitchFamily="2" charset="0"/>
              <a:ea typeface="FangSong" panose="02010609060101010101" pitchFamily="49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36BB402-463A-380D-E235-4CC50658DF8F}"/>
              </a:ext>
            </a:extLst>
          </p:cNvPr>
          <p:cNvSpPr txBox="1"/>
          <p:nvPr/>
        </p:nvSpPr>
        <p:spPr>
          <a:xfrm>
            <a:off x="86492" y="6488670"/>
            <a:ext cx="682494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en" altLang="zh-CN" dirty="0">
                <a:latin typeface="Times" pitchFamily="2" charset="0"/>
              </a:rPr>
              <a:t>Verify-and-Edit: A Knowledge-Enhanced Chain-of-Thought Framework</a:t>
            </a:r>
          </a:p>
        </p:txBody>
      </p:sp>
      <p:pic>
        <p:nvPicPr>
          <p:cNvPr id="36866" name="Picture 2">
            <a:extLst>
              <a:ext uri="{FF2B5EF4-FFF2-40B4-BE49-F238E27FC236}">
                <a16:creationId xmlns:a16="http://schemas.microsoft.com/office/drawing/2014/main" id="{AB6B2FA5-3318-0ACC-AFFF-45EE456F3E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67"/>
          <a:stretch/>
        </p:blipFill>
        <p:spPr bwMode="auto">
          <a:xfrm>
            <a:off x="498725" y="1938533"/>
            <a:ext cx="4439984" cy="4349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A0E3998-28B0-062D-BEC8-17431F0CF0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4942" y="2960366"/>
            <a:ext cx="6728333" cy="250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966581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AC22C871-957D-60CA-5B97-04CFCF38A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04" y="402978"/>
            <a:ext cx="5016647" cy="431844"/>
          </a:xfrm>
        </p:spPr>
        <p:txBody>
          <a:bodyPr>
            <a:normAutofit/>
          </a:bodyPr>
          <a:lstStyle/>
          <a:p>
            <a:r>
              <a:rPr kumimoji="1" lang="zh-CN" altLang="en-US" sz="2400" dirty="0"/>
              <a:t>大模型幻觉的评估方法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ECCE1CC-72EF-DD5D-1026-D2C5B3139C93}"/>
              </a:ext>
            </a:extLst>
          </p:cNvPr>
          <p:cNvSpPr txBox="1"/>
          <p:nvPr/>
        </p:nvSpPr>
        <p:spPr>
          <a:xfrm>
            <a:off x="840204" y="834553"/>
            <a:ext cx="101566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dirty="0"/>
              <a:t>在线缓解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3D59DBA7-29D6-910B-9110-85E0C2829F06}"/>
              </a:ext>
            </a:extLst>
          </p:cNvPr>
          <p:cNvSpPr txBox="1"/>
          <p:nvPr/>
        </p:nvSpPr>
        <p:spPr>
          <a:xfrm>
            <a:off x="498725" y="1476868"/>
            <a:ext cx="7939422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Times" pitchFamily="2" charset="0"/>
                <a:ea typeface="FangSong" panose="02010609060101010101" pitchFamily="49" charset="-122"/>
              </a:rPr>
              <a:t>对话增强</a:t>
            </a:r>
            <a:endParaRPr lang="en-US" altLang="zh-CN" sz="2400" dirty="0">
              <a:latin typeface="Times" pitchFamily="2" charset="0"/>
              <a:ea typeface="FangSong" panose="02010609060101010101" pitchFamily="49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36BB402-463A-380D-E235-4CC50658DF8F}"/>
              </a:ext>
            </a:extLst>
          </p:cNvPr>
          <p:cNvSpPr txBox="1"/>
          <p:nvPr/>
        </p:nvSpPr>
        <p:spPr>
          <a:xfrm>
            <a:off x="86492" y="6488670"/>
            <a:ext cx="798551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en" altLang="zh-CN" dirty="0">
                <a:latin typeface="Times" pitchFamily="2" charset="0"/>
              </a:rPr>
              <a:t>Improving Factuality and Reasoning in Language Models through Multiagent Debate</a:t>
            </a:r>
          </a:p>
        </p:txBody>
      </p:sp>
      <p:pic>
        <p:nvPicPr>
          <p:cNvPr id="37890" name="Picture 2">
            <a:extLst>
              <a:ext uri="{FF2B5EF4-FFF2-40B4-BE49-F238E27FC236}">
                <a16:creationId xmlns:a16="http://schemas.microsoft.com/office/drawing/2014/main" id="{E2408A1D-5430-E39C-DE3F-D7AB12718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674" y="1994910"/>
            <a:ext cx="3448503" cy="4028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41A52EE-0759-C839-0D4D-271A2A9AC8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6851" y="60274"/>
            <a:ext cx="5944831" cy="645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783960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AC22C871-957D-60CA-5B97-04CFCF38A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04" y="402978"/>
            <a:ext cx="5016647" cy="431844"/>
          </a:xfrm>
        </p:spPr>
        <p:txBody>
          <a:bodyPr>
            <a:normAutofit/>
          </a:bodyPr>
          <a:lstStyle/>
          <a:p>
            <a:r>
              <a:rPr kumimoji="1" lang="zh-CN" altLang="en-US" sz="2400" dirty="0"/>
              <a:t>大模型幻觉的评估方法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ECCE1CC-72EF-DD5D-1026-D2C5B3139C93}"/>
              </a:ext>
            </a:extLst>
          </p:cNvPr>
          <p:cNvSpPr txBox="1"/>
          <p:nvPr/>
        </p:nvSpPr>
        <p:spPr>
          <a:xfrm>
            <a:off x="840204" y="834553"/>
            <a:ext cx="101566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dirty="0"/>
              <a:t>在线缓解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3D59DBA7-29D6-910B-9110-85E0C2829F06}"/>
              </a:ext>
            </a:extLst>
          </p:cNvPr>
          <p:cNvSpPr txBox="1"/>
          <p:nvPr/>
        </p:nvSpPr>
        <p:spPr>
          <a:xfrm>
            <a:off x="498725" y="1476868"/>
            <a:ext cx="7939422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Times" pitchFamily="2" charset="0"/>
                <a:ea typeface="FangSong" panose="02010609060101010101" pitchFamily="49" charset="-122"/>
              </a:rPr>
              <a:t>其他</a:t>
            </a:r>
            <a:endParaRPr lang="en-US" altLang="zh-CN" sz="2400" dirty="0">
              <a:latin typeface="Times" pitchFamily="2" charset="0"/>
              <a:ea typeface="FangSong" panose="02010609060101010101" pitchFamily="49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64F8205-30E6-95D9-4A7C-03DF5B110B4F}"/>
              </a:ext>
            </a:extLst>
          </p:cNvPr>
          <p:cNvSpPr txBox="1"/>
          <p:nvPr/>
        </p:nvSpPr>
        <p:spPr>
          <a:xfrm>
            <a:off x="891788" y="2211518"/>
            <a:ext cx="10408424" cy="193899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i="0" dirty="0">
                <a:solidFill>
                  <a:srgbClr val="121212"/>
                </a:solidFill>
                <a:effectLst/>
                <a:latin typeface="Times" pitchFamily="2" charset="0"/>
                <a:ea typeface="FangSong" panose="02010609060101010101" pitchFamily="49" charset="-122"/>
              </a:rPr>
              <a:t>提示工程</a:t>
            </a:r>
            <a:endParaRPr lang="en-US" altLang="zh-CN" sz="2400" i="0" dirty="0">
              <a:solidFill>
                <a:srgbClr val="121212"/>
              </a:solidFill>
              <a:effectLst/>
              <a:latin typeface="Times" pitchFamily="2" charset="0"/>
              <a:ea typeface="FangSong" panose="02010609060101010101" pitchFamily="49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121212"/>
                </a:solidFill>
                <a:latin typeface="Times" pitchFamily="2" charset="0"/>
                <a:ea typeface="FangSong" panose="02010609060101010101" pitchFamily="49" charset="-122"/>
              </a:rPr>
              <a:t>Human-in-the-loop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rgbClr val="121212"/>
                </a:solidFill>
                <a:latin typeface="Times" pitchFamily="2" charset="0"/>
                <a:ea typeface="FangSong" panose="02010609060101010101" pitchFamily="49" charset="-122"/>
              </a:rPr>
              <a:t>优化模型结构</a:t>
            </a:r>
            <a:endParaRPr lang="en-US" altLang="zh-CN" sz="2400" dirty="0">
              <a:solidFill>
                <a:srgbClr val="121212"/>
              </a:solidFill>
              <a:latin typeface="Times" pitchFamily="2" charset="0"/>
              <a:ea typeface="FangSong" panose="02010609060101010101" pitchFamily="49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rgbClr val="121212"/>
                </a:solidFill>
                <a:latin typeface="Times" pitchFamily="2" charset="0"/>
                <a:ea typeface="FangSong" panose="02010609060101010101" pitchFamily="49" charset="-122"/>
              </a:rPr>
              <a:t>不确定性评估</a:t>
            </a:r>
            <a:endParaRPr lang="en-US" altLang="zh-CN" sz="2400" dirty="0">
              <a:solidFill>
                <a:srgbClr val="121212"/>
              </a:solidFill>
              <a:latin typeface="Times" pitchFamily="2" charset="0"/>
              <a:ea typeface="FangSong" panose="02010609060101010101" pitchFamily="49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rgbClr val="121212"/>
                </a:solidFill>
                <a:latin typeface="Times" pitchFamily="2" charset="0"/>
                <a:ea typeface="FangSong" panose="02010609060101010101" pitchFamily="49" charset="-122"/>
              </a:rPr>
              <a:t>对抗攻击</a:t>
            </a:r>
            <a:endParaRPr lang="zh-CN" altLang="en-US" sz="2400" dirty="0">
              <a:latin typeface="Times" pitchFamily="2" charset="0"/>
              <a:ea typeface="FangSong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85312867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" name="组合 4"/>
          <p:cNvGrpSpPr/>
          <p:nvPr/>
        </p:nvGrpSpPr>
        <p:grpSpPr>
          <a:xfrm>
            <a:off x="7424240" y="2748507"/>
            <a:ext cx="3261362" cy="1370818"/>
            <a:chOff x="158571" y="4916"/>
            <a:chExt cx="3261360" cy="1370817"/>
          </a:xfrm>
        </p:grpSpPr>
        <p:sp>
          <p:nvSpPr>
            <p:cNvPr id="167" name="文本框 1"/>
            <p:cNvSpPr/>
            <p:nvPr/>
          </p:nvSpPr>
          <p:spPr>
            <a:xfrm>
              <a:off x="158571" y="4916"/>
              <a:ext cx="3261360" cy="10156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6000">
                  <a:solidFill>
                    <a:schemeClr val="accent1"/>
                  </a:solidFill>
                </a:defRPr>
              </a:lvl1pPr>
            </a:lstStyle>
            <a:p>
              <a:r>
                <a:rPr lang="zh-CN" altLang="en-US" dirty="0"/>
                <a:t>目  录</a:t>
              </a:r>
              <a:endParaRPr dirty="0"/>
            </a:p>
          </p:txBody>
        </p:sp>
        <p:sp>
          <p:nvSpPr>
            <p:cNvPr id="168" name="文本框 3"/>
            <p:cNvSpPr/>
            <p:nvPr/>
          </p:nvSpPr>
          <p:spPr>
            <a:xfrm>
              <a:off x="210277" y="1006403"/>
              <a:ext cx="3130734" cy="369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just">
                <a:defRPr>
                  <a:solidFill>
                    <a:srgbClr val="404040"/>
                  </a:solidFill>
                </a:defRPr>
              </a:lvl1pPr>
            </a:lstStyle>
            <a:p>
              <a:r>
                <a:rPr lang="en-US" dirty="0"/>
                <a:t>            </a:t>
              </a:r>
              <a:r>
                <a:rPr dirty="0"/>
                <a:t>CONTENTS</a:t>
              </a:r>
            </a:p>
          </p:txBody>
        </p:sp>
      </p:grpSp>
      <p:sp>
        <p:nvSpPr>
          <p:cNvPr id="170" name="文本框 30"/>
          <p:cNvSpPr txBox="1"/>
          <p:nvPr/>
        </p:nvSpPr>
        <p:spPr>
          <a:xfrm>
            <a:off x="1713394" y="1318650"/>
            <a:ext cx="4513786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>
                <a:solidFill>
                  <a:srgbClr val="535353"/>
                </a:solidFill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r>
              <a:rPr lang="en-US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大模型幻觉的定义</a:t>
            </a:r>
            <a:endParaRPr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grpSp>
        <p:nvGrpSpPr>
          <p:cNvPr id="174" name="成组"/>
          <p:cNvGrpSpPr/>
          <p:nvPr/>
        </p:nvGrpSpPr>
        <p:grpSpPr>
          <a:xfrm>
            <a:off x="781734" y="2254566"/>
            <a:ext cx="624012" cy="510541"/>
            <a:chOff x="0" y="0"/>
            <a:chExt cx="624010" cy="510539"/>
          </a:xfrm>
        </p:grpSpPr>
        <p:sp>
          <p:nvSpPr>
            <p:cNvPr id="172" name="正方形"/>
            <p:cNvSpPr/>
            <p:nvPr/>
          </p:nvSpPr>
          <p:spPr>
            <a:xfrm>
              <a:off x="56735" y="0"/>
              <a:ext cx="510541" cy="510540"/>
            </a:xfrm>
            <a:prstGeom prst="rect">
              <a:avLst/>
            </a:prstGeom>
            <a:noFill/>
            <a:ln w="25400" cap="flat">
              <a:solidFill>
                <a:schemeClr val="bg1">
                  <a:lumMod val="85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800">
                  <a:solidFill>
                    <a:srgbClr val="535353"/>
                  </a:solidFill>
                </a:defRPr>
              </a:pPr>
              <a:endParaRPr>
                <a:solidFill>
                  <a:schemeClr val="bg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173" name="02"/>
            <p:cNvSpPr txBox="1"/>
            <p:nvPr/>
          </p:nvSpPr>
          <p:spPr>
            <a:xfrm>
              <a:off x="0" y="32454"/>
              <a:ext cx="624011" cy="4456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defRPr>
                  <a:solidFill>
                    <a:srgbClr val="535353"/>
                  </a:solidFill>
                  <a:latin typeface="PingFang SC Semibold"/>
                  <a:ea typeface="PingFang SC Semibold"/>
                  <a:cs typeface="PingFang SC Semibold"/>
                  <a:sym typeface="PingFang SC Semibold"/>
                </a:defRPr>
              </a:lvl1pPr>
            </a:lstStyle>
            <a:p>
              <a:r>
                <a:rPr lang="en-US" altLang="zh-CN" dirty="0">
                  <a:solidFill>
                    <a:schemeClr val="bg1">
                      <a:lumMod val="85000"/>
                    </a:schemeClr>
                  </a:solidFill>
                </a:rPr>
                <a:t>2</a:t>
              </a:r>
              <a:endParaRPr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sp>
        <p:nvSpPr>
          <p:cNvPr id="175" name="文本框 30"/>
          <p:cNvSpPr txBox="1"/>
          <p:nvPr/>
        </p:nvSpPr>
        <p:spPr>
          <a:xfrm>
            <a:off x="1713394" y="2287020"/>
            <a:ext cx="4243711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2400">
                <a:solidFill>
                  <a:schemeClr val="bg2">
                    <a:lumMod val="20000"/>
                    <a:lumOff val="80000"/>
                  </a:schemeClr>
                </a:solidFill>
                <a:latin typeface="PingFang SC Semibold"/>
                <a:ea typeface="PingFang SC Semibold"/>
                <a:cs typeface="PingFang SC Semibold"/>
              </a:defRPr>
            </a:lvl1pPr>
          </a:lstStyle>
          <a:p>
            <a:r>
              <a:rPr lang="zh-CN" altLang="en-US" dirty="0"/>
              <a:t>大模型产生幻觉的因素</a:t>
            </a:r>
          </a:p>
        </p:txBody>
      </p:sp>
      <p:grpSp>
        <p:nvGrpSpPr>
          <p:cNvPr id="179" name="成组"/>
          <p:cNvGrpSpPr/>
          <p:nvPr/>
        </p:nvGrpSpPr>
        <p:grpSpPr>
          <a:xfrm>
            <a:off x="781734" y="1318650"/>
            <a:ext cx="624012" cy="510541"/>
            <a:chOff x="0" y="0"/>
            <a:chExt cx="624010" cy="510539"/>
          </a:xfrm>
        </p:grpSpPr>
        <p:sp>
          <p:nvSpPr>
            <p:cNvPr id="177" name="正方形"/>
            <p:cNvSpPr/>
            <p:nvPr/>
          </p:nvSpPr>
          <p:spPr>
            <a:xfrm>
              <a:off x="56735" y="0"/>
              <a:ext cx="510541" cy="510540"/>
            </a:xfrm>
            <a:prstGeom prst="rect">
              <a:avLst/>
            </a:prstGeom>
            <a:noFill/>
            <a:ln w="25400" cap="flat">
              <a:solidFill>
                <a:schemeClr val="bg2">
                  <a:lumMod val="20000"/>
                  <a:lumOff val="8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800">
                  <a:solidFill>
                    <a:srgbClr val="535353"/>
                  </a:solidFill>
                </a:defRPr>
              </a:pPr>
              <a:endParaRPr/>
            </a:p>
          </p:txBody>
        </p:sp>
        <p:sp>
          <p:nvSpPr>
            <p:cNvPr id="178" name="01"/>
            <p:cNvSpPr txBox="1"/>
            <p:nvPr/>
          </p:nvSpPr>
          <p:spPr>
            <a:xfrm>
              <a:off x="0" y="32454"/>
              <a:ext cx="624011" cy="4456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defRPr>
                  <a:solidFill>
                    <a:srgbClr val="535353"/>
                  </a:solidFill>
                  <a:latin typeface="PingFang SC Semibold"/>
                  <a:ea typeface="PingFang SC Semibold"/>
                  <a:cs typeface="PingFang SC Semibold"/>
                  <a:sym typeface="PingFang SC Semibold"/>
                </a:defRPr>
              </a:lvl1pPr>
            </a:lstStyle>
            <a:p>
              <a:r>
                <a:rPr lang="en-US" altLang="zh-CN" dirty="0">
                  <a:solidFill>
                    <a:schemeClr val="bg1">
                      <a:lumMod val="85000"/>
                    </a:schemeClr>
                  </a:solidFill>
                </a:rPr>
                <a:t>1</a:t>
              </a:r>
              <a:endParaRPr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grpSp>
        <p:nvGrpSpPr>
          <p:cNvPr id="15" name="成组">
            <a:extLst>
              <a:ext uri="{FF2B5EF4-FFF2-40B4-BE49-F238E27FC236}">
                <a16:creationId xmlns:a16="http://schemas.microsoft.com/office/drawing/2014/main" id="{A300422E-419A-3F9E-6A43-119966E0CF1A}"/>
              </a:ext>
            </a:extLst>
          </p:cNvPr>
          <p:cNvGrpSpPr/>
          <p:nvPr/>
        </p:nvGrpSpPr>
        <p:grpSpPr>
          <a:xfrm>
            <a:off x="781734" y="3194939"/>
            <a:ext cx="624012" cy="510541"/>
            <a:chOff x="0" y="0"/>
            <a:chExt cx="624010" cy="510539"/>
          </a:xfrm>
        </p:grpSpPr>
        <p:sp>
          <p:nvSpPr>
            <p:cNvPr id="16" name="正方形">
              <a:extLst>
                <a:ext uri="{FF2B5EF4-FFF2-40B4-BE49-F238E27FC236}">
                  <a16:creationId xmlns:a16="http://schemas.microsoft.com/office/drawing/2014/main" id="{C5E6E210-1E35-75D6-333A-8F04FAD9AA07}"/>
                </a:ext>
              </a:extLst>
            </p:cNvPr>
            <p:cNvSpPr/>
            <p:nvPr/>
          </p:nvSpPr>
          <p:spPr>
            <a:xfrm>
              <a:off x="56735" y="0"/>
              <a:ext cx="510541" cy="510540"/>
            </a:xfrm>
            <a:prstGeom prst="rect">
              <a:avLst/>
            </a:prstGeom>
            <a:noFill/>
            <a:ln w="25400" cap="flat">
              <a:solidFill>
                <a:schemeClr val="bg1">
                  <a:lumMod val="85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800">
                  <a:solidFill>
                    <a:srgbClr val="535353"/>
                  </a:solidFill>
                </a:defRPr>
              </a:pPr>
              <a:endParaRPr>
                <a:solidFill>
                  <a:schemeClr val="bg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17" name="02">
              <a:extLst>
                <a:ext uri="{FF2B5EF4-FFF2-40B4-BE49-F238E27FC236}">
                  <a16:creationId xmlns:a16="http://schemas.microsoft.com/office/drawing/2014/main" id="{625B531B-2F9A-FE93-ED48-5307CC4CE588}"/>
                </a:ext>
              </a:extLst>
            </p:cNvPr>
            <p:cNvSpPr txBox="1"/>
            <p:nvPr/>
          </p:nvSpPr>
          <p:spPr>
            <a:xfrm>
              <a:off x="0" y="32454"/>
              <a:ext cx="624011" cy="4456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defRPr>
                  <a:solidFill>
                    <a:srgbClr val="535353"/>
                  </a:solidFill>
                  <a:latin typeface="PingFang SC Semibold"/>
                  <a:ea typeface="PingFang SC Semibold"/>
                  <a:cs typeface="PingFang SC Semibold"/>
                  <a:sym typeface="PingFang SC Semibold"/>
                </a:defRPr>
              </a:lvl1pPr>
            </a:lstStyle>
            <a:p>
              <a:r>
                <a:rPr lang="en-US" altLang="zh-CN" dirty="0">
                  <a:solidFill>
                    <a:schemeClr val="bg1">
                      <a:lumMod val="85000"/>
                    </a:schemeClr>
                  </a:solidFill>
                </a:rPr>
                <a:t>3</a:t>
              </a:r>
              <a:endParaRPr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sp>
        <p:nvSpPr>
          <p:cNvPr id="18" name="文本框 30">
            <a:extLst>
              <a:ext uri="{FF2B5EF4-FFF2-40B4-BE49-F238E27FC236}">
                <a16:creationId xmlns:a16="http://schemas.microsoft.com/office/drawing/2014/main" id="{EE0D89A8-0966-54B5-1A32-4BF2ED997843}"/>
              </a:ext>
            </a:extLst>
          </p:cNvPr>
          <p:cNvSpPr txBox="1"/>
          <p:nvPr/>
        </p:nvSpPr>
        <p:spPr>
          <a:xfrm>
            <a:off x="1713394" y="3227393"/>
            <a:ext cx="4243711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>
                <a:solidFill>
                  <a:srgbClr val="535353"/>
                </a:solidFill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r>
              <a:rPr lang="zh-CN" altLang="en-US" dirty="0">
                <a:solidFill>
                  <a:schemeClr val="bg2">
                    <a:lumMod val="20000"/>
                    <a:lumOff val="80000"/>
                  </a:schemeClr>
                </a:solidFill>
                <a:sym typeface="PingFang SC Regular"/>
              </a:rPr>
              <a:t>大模型幻觉的评估方法</a:t>
            </a:r>
          </a:p>
        </p:txBody>
      </p:sp>
      <p:sp>
        <p:nvSpPr>
          <p:cNvPr id="14" name="文本框 30">
            <a:extLst>
              <a:ext uri="{FF2B5EF4-FFF2-40B4-BE49-F238E27FC236}">
                <a16:creationId xmlns:a16="http://schemas.microsoft.com/office/drawing/2014/main" id="{30884E63-A175-E69F-A1EE-ACBBCD39DFB1}"/>
              </a:ext>
            </a:extLst>
          </p:cNvPr>
          <p:cNvSpPr txBox="1"/>
          <p:nvPr/>
        </p:nvSpPr>
        <p:spPr>
          <a:xfrm>
            <a:off x="1713394" y="4133435"/>
            <a:ext cx="3941718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solidFill>
                  <a:srgbClr val="535353"/>
                </a:solidFill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r>
              <a:rPr lang="zh-CN" altLang="en-US" dirty="0">
                <a:solidFill>
                  <a:schemeClr val="bg2">
                    <a:lumMod val="20000"/>
                    <a:lumOff val="80000"/>
                  </a:schemeClr>
                </a:solidFill>
              </a:rPr>
              <a:t>缓解大模型幻觉的方法</a:t>
            </a:r>
          </a:p>
        </p:txBody>
      </p:sp>
      <p:grpSp>
        <p:nvGrpSpPr>
          <p:cNvPr id="19" name="成组">
            <a:extLst>
              <a:ext uri="{FF2B5EF4-FFF2-40B4-BE49-F238E27FC236}">
                <a16:creationId xmlns:a16="http://schemas.microsoft.com/office/drawing/2014/main" id="{08B158E9-3F93-4D4F-DAD1-59BA636D62B7}"/>
              </a:ext>
            </a:extLst>
          </p:cNvPr>
          <p:cNvGrpSpPr/>
          <p:nvPr/>
        </p:nvGrpSpPr>
        <p:grpSpPr>
          <a:xfrm>
            <a:off x="781734" y="5069351"/>
            <a:ext cx="624012" cy="510541"/>
            <a:chOff x="0" y="0"/>
            <a:chExt cx="624010" cy="510539"/>
          </a:xfrm>
        </p:grpSpPr>
        <p:sp>
          <p:nvSpPr>
            <p:cNvPr id="20" name="正方形">
              <a:extLst>
                <a:ext uri="{FF2B5EF4-FFF2-40B4-BE49-F238E27FC236}">
                  <a16:creationId xmlns:a16="http://schemas.microsoft.com/office/drawing/2014/main" id="{B373D58D-26C2-54C8-8755-94EC27D8CB70}"/>
                </a:ext>
              </a:extLst>
            </p:cNvPr>
            <p:cNvSpPr/>
            <p:nvPr/>
          </p:nvSpPr>
          <p:spPr>
            <a:xfrm>
              <a:off x="56735" y="0"/>
              <a:ext cx="510541" cy="510540"/>
            </a:xfrm>
            <a:prstGeom prst="rect">
              <a:avLst/>
            </a:prstGeom>
            <a:noFill/>
            <a:ln w="25400" cap="flat">
              <a:solidFill>
                <a:schemeClr val="tx1">
                  <a:lumMod val="50000"/>
                  <a:lumOff val="5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800">
                  <a:solidFill>
                    <a:srgbClr val="535353"/>
                  </a:solidFill>
                </a:defRPr>
              </a:pPr>
              <a:endParaRPr>
                <a:solidFill>
                  <a:schemeClr val="bg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21" name="02">
              <a:extLst>
                <a:ext uri="{FF2B5EF4-FFF2-40B4-BE49-F238E27FC236}">
                  <a16:creationId xmlns:a16="http://schemas.microsoft.com/office/drawing/2014/main" id="{7785B737-D87F-D927-E911-F20AD7D979E9}"/>
                </a:ext>
              </a:extLst>
            </p:cNvPr>
            <p:cNvSpPr txBox="1"/>
            <p:nvPr/>
          </p:nvSpPr>
          <p:spPr>
            <a:xfrm>
              <a:off x="0" y="32454"/>
              <a:ext cx="624011" cy="4456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defRPr>
                  <a:solidFill>
                    <a:srgbClr val="535353"/>
                  </a:solidFill>
                  <a:latin typeface="PingFang SC Semibold"/>
                  <a:ea typeface="PingFang SC Semibold"/>
                  <a:cs typeface="PingFang SC Semibold"/>
                  <a:sym typeface="PingFang SC Semibold"/>
                </a:defRPr>
              </a:lvl1pPr>
            </a:lstStyle>
            <a:p>
              <a:r>
                <a:rPr lang="en-US" altLang="zh-CN" dirty="0"/>
                <a:t>5</a:t>
              </a:r>
              <a:endParaRPr dirty="0"/>
            </a:p>
          </p:txBody>
        </p:sp>
      </p:grpSp>
      <p:sp>
        <p:nvSpPr>
          <p:cNvPr id="22" name="文本框 30">
            <a:extLst>
              <a:ext uri="{FF2B5EF4-FFF2-40B4-BE49-F238E27FC236}">
                <a16:creationId xmlns:a16="http://schemas.microsoft.com/office/drawing/2014/main" id="{B9772AB9-069E-EC99-33BB-D4620418B1C9}"/>
              </a:ext>
            </a:extLst>
          </p:cNvPr>
          <p:cNvSpPr txBox="1"/>
          <p:nvPr/>
        </p:nvSpPr>
        <p:spPr>
          <a:xfrm>
            <a:off x="1713394" y="5101805"/>
            <a:ext cx="4243711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>
                <a:solidFill>
                  <a:srgbClr val="535353"/>
                </a:solidFill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r>
              <a:rPr lang="zh-CN" altLang="en-US" dirty="0"/>
              <a:t>未来展望</a:t>
            </a:r>
          </a:p>
        </p:txBody>
      </p:sp>
      <p:grpSp>
        <p:nvGrpSpPr>
          <p:cNvPr id="23" name="成组">
            <a:extLst>
              <a:ext uri="{FF2B5EF4-FFF2-40B4-BE49-F238E27FC236}">
                <a16:creationId xmlns:a16="http://schemas.microsoft.com/office/drawing/2014/main" id="{1BE5CD51-DB2C-0533-5589-49927E04E597}"/>
              </a:ext>
            </a:extLst>
          </p:cNvPr>
          <p:cNvGrpSpPr/>
          <p:nvPr/>
        </p:nvGrpSpPr>
        <p:grpSpPr>
          <a:xfrm>
            <a:off x="781734" y="4133435"/>
            <a:ext cx="624012" cy="510541"/>
            <a:chOff x="0" y="0"/>
            <a:chExt cx="624010" cy="510539"/>
          </a:xfrm>
        </p:grpSpPr>
        <p:sp>
          <p:nvSpPr>
            <p:cNvPr id="24" name="正方形">
              <a:extLst>
                <a:ext uri="{FF2B5EF4-FFF2-40B4-BE49-F238E27FC236}">
                  <a16:creationId xmlns:a16="http://schemas.microsoft.com/office/drawing/2014/main" id="{217BB43A-C27F-C21B-F4CB-5645E12C306C}"/>
                </a:ext>
              </a:extLst>
            </p:cNvPr>
            <p:cNvSpPr/>
            <p:nvPr/>
          </p:nvSpPr>
          <p:spPr>
            <a:xfrm>
              <a:off x="56735" y="0"/>
              <a:ext cx="510541" cy="510540"/>
            </a:xfrm>
            <a:prstGeom prst="rect">
              <a:avLst/>
            </a:prstGeom>
            <a:noFill/>
            <a:ln w="25400" cap="flat">
              <a:solidFill>
                <a:schemeClr val="tx1">
                  <a:lumMod val="50000"/>
                  <a:lumOff val="5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800">
                  <a:solidFill>
                    <a:srgbClr val="535353"/>
                  </a:solidFill>
                </a:defRPr>
              </a:pPr>
              <a:endParaRPr>
                <a:solidFill>
                  <a:schemeClr val="bg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25" name="01">
              <a:extLst>
                <a:ext uri="{FF2B5EF4-FFF2-40B4-BE49-F238E27FC236}">
                  <a16:creationId xmlns:a16="http://schemas.microsoft.com/office/drawing/2014/main" id="{787F1293-F635-0357-0DD5-A4F38DA80980}"/>
                </a:ext>
              </a:extLst>
            </p:cNvPr>
            <p:cNvSpPr txBox="1"/>
            <p:nvPr/>
          </p:nvSpPr>
          <p:spPr>
            <a:xfrm>
              <a:off x="0" y="32454"/>
              <a:ext cx="624011" cy="4456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defRPr>
                  <a:solidFill>
                    <a:srgbClr val="535353"/>
                  </a:solidFill>
                  <a:latin typeface="PingFang SC Semibold"/>
                  <a:ea typeface="PingFang SC Semibold"/>
                  <a:cs typeface="PingFang SC Semibold"/>
                  <a:sym typeface="PingFang SC Semibold"/>
                </a:defRPr>
              </a:lvl1pPr>
            </a:lstStyle>
            <a:p>
              <a:r>
                <a:rPr lang="en-US" altLang="zh-CN" dirty="0">
                  <a:solidFill>
                    <a:schemeClr val="bg1">
                      <a:lumMod val="85000"/>
                    </a:schemeClr>
                  </a:solidFill>
                </a:rPr>
                <a:t>4</a:t>
              </a:r>
              <a:endParaRPr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767C8A18-E09A-C50A-E4D5-89BFD9CC0EC3}"/>
              </a:ext>
            </a:extLst>
          </p:cNvPr>
          <p:cNvSpPr txBox="1"/>
          <p:nvPr/>
        </p:nvSpPr>
        <p:spPr>
          <a:xfrm>
            <a:off x="7488726" y="461176"/>
            <a:ext cx="4374953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latin typeface="FangSong" panose="02010609060101010101" pitchFamily="49" charset="-122"/>
                <a:ea typeface="FangSong" panose="02010609060101010101" pitchFamily="49" charset="-122"/>
              </a:rPr>
              <a:t>大模型的幻觉问题</a:t>
            </a:r>
          </a:p>
        </p:txBody>
      </p:sp>
    </p:spTree>
    <p:extLst>
      <p:ext uri="{BB962C8B-B14F-4D97-AF65-F5344CB8AC3E}">
        <p14:creationId xmlns:p14="http://schemas.microsoft.com/office/powerpoint/2010/main" val="4199665850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AC22C871-957D-60CA-5B97-04CFCF38A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788" y="547357"/>
            <a:ext cx="5016647" cy="431844"/>
          </a:xfrm>
        </p:spPr>
        <p:txBody>
          <a:bodyPr>
            <a:normAutofit/>
          </a:bodyPr>
          <a:lstStyle/>
          <a:p>
            <a:r>
              <a:rPr kumimoji="1" lang="zh-CN" altLang="en-US" sz="2400" dirty="0"/>
              <a:t>未来展望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3D59DBA7-29D6-910B-9110-85E0C2829F06}"/>
              </a:ext>
            </a:extLst>
          </p:cNvPr>
          <p:cNvSpPr txBox="1"/>
          <p:nvPr/>
        </p:nvSpPr>
        <p:spPr>
          <a:xfrm>
            <a:off x="498725" y="1476868"/>
            <a:ext cx="7939422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Times" pitchFamily="2" charset="0"/>
                <a:ea typeface="FangSong" panose="02010609060101010101" pitchFamily="49" charset="-122"/>
              </a:rPr>
              <a:t>未来研究</a:t>
            </a:r>
            <a:endParaRPr lang="en-US" altLang="zh-CN" sz="2400" dirty="0">
              <a:latin typeface="Times" pitchFamily="2" charset="0"/>
              <a:ea typeface="FangSong" panose="02010609060101010101" pitchFamily="49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64F8205-30E6-95D9-4A7C-03DF5B110B4F}"/>
              </a:ext>
            </a:extLst>
          </p:cNvPr>
          <p:cNvSpPr txBox="1"/>
          <p:nvPr/>
        </p:nvSpPr>
        <p:spPr>
          <a:xfrm>
            <a:off x="891788" y="2211518"/>
            <a:ext cx="10408424" cy="30469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Times" pitchFamily="2" charset="0"/>
                <a:ea typeface="FangSong" panose="02010609060101010101" pitchFamily="49" charset="-122"/>
              </a:rPr>
              <a:t>更合适的评估方法？</a:t>
            </a:r>
            <a:endParaRPr lang="en-US" altLang="zh-CN" sz="2400" dirty="0">
              <a:latin typeface="Times" pitchFamily="2" charset="0"/>
              <a:ea typeface="FangSong" panose="02010609060101010101" pitchFamily="49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Times" pitchFamily="2" charset="0"/>
                <a:ea typeface="FangSong" panose="02010609060101010101" pitchFamily="49" charset="-122"/>
              </a:rPr>
              <a:t>垂类大模型幻觉问题？</a:t>
            </a:r>
            <a:endParaRPr lang="en-US" altLang="zh-CN" sz="2400" dirty="0">
              <a:latin typeface="Times" pitchFamily="2" charset="0"/>
              <a:ea typeface="FangSong" panose="02010609060101010101" pitchFamily="49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Times" pitchFamily="2" charset="0"/>
                <a:ea typeface="FangSong" panose="02010609060101010101" pitchFamily="49" charset="-122"/>
              </a:rPr>
              <a:t>多语言幻觉问题？</a:t>
            </a:r>
            <a:endParaRPr lang="en-US" altLang="zh-CN" sz="2400" dirty="0">
              <a:latin typeface="Times" pitchFamily="2" charset="0"/>
              <a:ea typeface="FangSong" panose="02010609060101010101" pitchFamily="49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Times" pitchFamily="2" charset="0"/>
                <a:ea typeface="FangSong" panose="02010609060101010101" pitchFamily="49" charset="-122"/>
              </a:rPr>
              <a:t>多模态幻觉问题？</a:t>
            </a:r>
            <a:endParaRPr lang="en-US" altLang="zh-CN" sz="2400" dirty="0">
              <a:latin typeface="Times" pitchFamily="2" charset="0"/>
              <a:ea typeface="FangSong" panose="02010609060101010101" pitchFamily="49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Times" pitchFamily="2" charset="0"/>
                <a:ea typeface="FangSong" panose="02010609060101010101" pitchFamily="49" charset="-122"/>
              </a:rPr>
              <a:t>模型知识编辑？</a:t>
            </a:r>
            <a:endParaRPr lang="en-US" altLang="zh-CN" sz="2400" dirty="0">
              <a:latin typeface="Times" pitchFamily="2" charset="0"/>
              <a:ea typeface="FangSong" panose="02010609060101010101" pitchFamily="49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Times" pitchFamily="2" charset="0"/>
                <a:ea typeface="FangSong" panose="02010609060101010101" pitchFamily="49" charset="-122"/>
              </a:rPr>
              <a:t>攻击与防御？</a:t>
            </a:r>
            <a:endParaRPr lang="en-US" altLang="zh-CN" sz="2400" dirty="0">
              <a:latin typeface="Times" pitchFamily="2" charset="0"/>
              <a:ea typeface="FangSong" panose="02010609060101010101" pitchFamily="49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Times" pitchFamily="2" charset="0"/>
                <a:ea typeface="FangSong" panose="02010609060101010101" pitchFamily="49" charset="-122"/>
              </a:rPr>
              <a:t>LLM</a:t>
            </a:r>
            <a:r>
              <a:rPr lang="zh-CN" altLang="en-US" sz="2400" dirty="0">
                <a:latin typeface="Times" pitchFamily="2" charset="0"/>
                <a:ea typeface="FangSong" panose="02010609060101010101" pitchFamily="49" charset="-122"/>
              </a:rPr>
              <a:t> </a:t>
            </a:r>
            <a:r>
              <a:rPr lang="en-US" altLang="zh-CN" sz="2400" dirty="0">
                <a:latin typeface="Times" pitchFamily="2" charset="0"/>
                <a:ea typeface="FangSong" panose="02010609060101010101" pitchFamily="49" charset="-122"/>
              </a:rPr>
              <a:t>as</a:t>
            </a:r>
            <a:r>
              <a:rPr lang="zh-CN" altLang="en-US" sz="2400" dirty="0">
                <a:latin typeface="Times" pitchFamily="2" charset="0"/>
                <a:ea typeface="FangSong" panose="02010609060101010101" pitchFamily="49" charset="-122"/>
              </a:rPr>
              <a:t> </a:t>
            </a:r>
            <a:r>
              <a:rPr lang="en-US" altLang="zh-CN" sz="2400" dirty="0">
                <a:latin typeface="Times" pitchFamily="2" charset="0"/>
                <a:ea typeface="FangSong" panose="02010609060101010101" pitchFamily="49" charset="-122"/>
              </a:rPr>
              <a:t>a</a:t>
            </a:r>
            <a:r>
              <a:rPr lang="zh-CN" altLang="en-US" sz="2400" dirty="0">
                <a:latin typeface="Times" pitchFamily="2" charset="0"/>
                <a:ea typeface="FangSong" panose="02010609060101010101" pitchFamily="49" charset="-122"/>
              </a:rPr>
              <a:t> </a:t>
            </a:r>
            <a:r>
              <a:rPr lang="en-US" altLang="zh-CN" sz="2400" dirty="0">
                <a:latin typeface="Times" pitchFamily="2" charset="0"/>
                <a:ea typeface="FangSong" panose="02010609060101010101" pitchFamily="49" charset="-122"/>
              </a:rPr>
              <a:t>agent</a:t>
            </a:r>
            <a:r>
              <a:rPr lang="zh-CN" altLang="en-US" sz="2400" dirty="0">
                <a:latin typeface="Times" pitchFamily="2" charset="0"/>
                <a:ea typeface="FangSong" panose="02010609060101010101" pitchFamily="49" charset="-122"/>
              </a:rPr>
              <a:t>？</a:t>
            </a:r>
            <a:endParaRPr lang="en-US" altLang="zh-CN" sz="2400" dirty="0">
              <a:latin typeface="Times" pitchFamily="2" charset="0"/>
              <a:ea typeface="FangSong" panose="02010609060101010101" pitchFamily="49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zh-CN" altLang="en-US" sz="2400" dirty="0">
              <a:latin typeface="Times" pitchFamily="2" charset="0"/>
              <a:ea typeface="FangSong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4829362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BAF60CB0-DAC2-4018-BD75-9BA7F6BBBABD}"/>
              </a:ext>
            </a:extLst>
          </p:cNvPr>
          <p:cNvSpPr txBox="1"/>
          <p:nvPr/>
        </p:nvSpPr>
        <p:spPr>
          <a:xfrm>
            <a:off x="5048371" y="3970116"/>
            <a:ext cx="2086467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3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sym typeface="PingFang SC Regular"/>
              </a:rPr>
              <a:t>Thank</a:t>
            </a:r>
            <a:r>
              <a:rPr kumimoji="0" lang="zh-CN" altLang="en-US" sz="3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sym typeface="PingFang SC Regular"/>
              </a:rPr>
              <a:t> </a:t>
            </a:r>
            <a:r>
              <a:rPr kumimoji="0" lang="en-US" altLang="zh-CN" sz="3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sym typeface="PingFang SC Regular"/>
              </a:rPr>
              <a:t>You</a:t>
            </a:r>
            <a:endParaRPr kumimoji="0" lang="zh-CN" altLang="en-US" sz="32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" pitchFamily="2" charset="0"/>
              <a:sym typeface="PingFang SC Regular"/>
            </a:endParaRPr>
          </a:p>
        </p:txBody>
      </p:sp>
      <p:sp>
        <p:nvSpPr>
          <p:cNvPr id="3" name="2021年8月16号">
            <a:extLst>
              <a:ext uri="{FF2B5EF4-FFF2-40B4-BE49-F238E27FC236}">
                <a16:creationId xmlns:a16="http://schemas.microsoft.com/office/drawing/2014/main" id="{75FA7BF4-11D7-0B3F-5625-336E5ED7BA21}"/>
              </a:ext>
            </a:extLst>
          </p:cNvPr>
          <p:cNvSpPr txBox="1"/>
          <p:nvPr/>
        </p:nvSpPr>
        <p:spPr>
          <a:xfrm>
            <a:off x="5121307" y="4584268"/>
            <a:ext cx="1940594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>
                <a:solidFill>
                  <a:srgbClr val="535353"/>
                </a:solidFill>
              </a:defRPr>
            </a:lvl1pPr>
          </a:lstStyle>
          <a:p>
            <a:r>
              <a:rPr lang="zh-CN" altLang="en-US" sz="2000" b="1" dirty="0">
                <a:latin typeface="FangSong" panose="02010609060101010101" pitchFamily="49" charset="-122"/>
                <a:ea typeface="FangSong" panose="02010609060101010101" pitchFamily="49" charset="-122"/>
              </a:rPr>
              <a:t>报告者：王嘉宁</a:t>
            </a:r>
            <a:endParaRPr lang="en-US" altLang="zh-CN" sz="2000" b="1" dirty="0"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r>
              <a:rPr lang="en-US" altLang="zh-CN" sz="2000" b="1" dirty="0">
                <a:latin typeface="FangSong" panose="02010609060101010101" pitchFamily="49" charset="-122"/>
                <a:ea typeface="FangSong" panose="02010609060101010101" pitchFamily="49" charset="-122"/>
              </a:rPr>
              <a:t>2023</a:t>
            </a:r>
            <a:r>
              <a:rPr lang="zh-CN" altLang="en-US" sz="2000" b="1" dirty="0">
                <a:latin typeface="FangSong" panose="02010609060101010101" pitchFamily="49" charset="-122"/>
                <a:ea typeface="FangSong" panose="02010609060101010101" pitchFamily="49" charset="-122"/>
              </a:rPr>
              <a:t>年</a:t>
            </a:r>
            <a:r>
              <a:rPr lang="en-US" altLang="zh-CN" sz="2000" b="1" dirty="0">
                <a:latin typeface="FangSong" panose="02010609060101010101" pitchFamily="49" charset="-122"/>
                <a:ea typeface="FangSong" panose="02010609060101010101" pitchFamily="49" charset="-122"/>
              </a:rPr>
              <a:t>09</a:t>
            </a:r>
            <a:r>
              <a:rPr lang="zh-CN" altLang="en-US" sz="2000" b="1" dirty="0">
                <a:latin typeface="FangSong" panose="02010609060101010101" pitchFamily="49" charset="-122"/>
                <a:ea typeface="FangSong" panose="02010609060101010101" pitchFamily="49" charset="-122"/>
              </a:rPr>
              <a:t>月</a:t>
            </a:r>
            <a:r>
              <a:rPr lang="en-US" altLang="zh-CN" sz="2000" b="1" dirty="0">
                <a:latin typeface="FangSong" panose="02010609060101010101" pitchFamily="49" charset="-122"/>
                <a:ea typeface="FangSong" panose="02010609060101010101" pitchFamily="49" charset="-122"/>
              </a:rPr>
              <a:t>28</a:t>
            </a:r>
            <a:r>
              <a:rPr lang="zh-CN" altLang="en-US" sz="2000" b="1" dirty="0">
                <a:latin typeface="FangSong" panose="02010609060101010101" pitchFamily="49" charset="-122"/>
                <a:ea typeface="FangSong" panose="02010609060101010101" pitchFamily="49" charset="-122"/>
              </a:rPr>
              <a:t>日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815D769B-8F7D-C73F-1CD6-884E118DA1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9" t="29230" r="5387" b="29538"/>
          <a:stretch/>
        </p:blipFill>
        <p:spPr bwMode="auto">
          <a:xfrm>
            <a:off x="6812014" y="5522984"/>
            <a:ext cx="3950632" cy="77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华东师范大学数据科学与工程学院">
            <a:extLst>
              <a:ext uri="{FF2B5EF4-FFF2-40B4-BE49-F238E27FC236}">
                <a16:creationId xmlns:a16="http://schemas.microsoft.com/office/drawing/2014/main" id="{4B280151-189F-1991-BCF3-A7A4AE6FE9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4" t="12170" r="10069" b="13395"/>
          <a:stretch/>
        </p:blipFill>
        <p:spPr bwMode="auto">
          <a:xfrm>
            <a:off x="10870943" y="5522983"/>
            <a:ext cx="846394" cy="77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组合 14">
            <a:extLst>
              <a:ext uri="{FF2B5EF4-FFF2-40B4-BE49-F238E27FC236}">
                <a16:creationId xmlns:a16="http://schemas.microsoft.com/office/drawing/2014/main" id="{52346A04-0556-6D1D-4C9E-8EF7AE44E0DD}"/>
              </a:ext>
            </a:extLst>
          </p:cNvPr>
          <p:cNvSpPr txBox="1"/>
          <p:nvPr/>
        </p:nvSpPr>
        <p:spPr>
          <a:xfrm>
            <a:off x="321308" y="960699"/>
            <a:ext cx="11540597" cy="30094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sz="5400" spc="300"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r>
              <a:rPr lang="zh-CN" altLang="en-US" sz="4800" b="1" dirty="0">
                <a:latin typeface="FangSong" panose="02010609060101010101" pitchFamily="49" charset="-122"/>
                <a:ea typeface="FangSong" panose="02010609060101010101" pitchFamily="49" charset="-122"/>
              </a:rPr>
              <a:t>大模型的幻觉问题</a:t>
            </a:r>
          </a:p>
          <a:p>
            <a:endParaRPr lang="en-US" sz="2000" dirty="0"/>
          </a:p>
          <a:p>
            <a:r>
              <a:rPr lang="en-US" altLang="zh-CN" sz="2000" b="1" dirty="0">
                <a:latin typeface="Times" pitchFamily="2" charset="0"/>
              </a:rPr>
              <a:t>Hallucination Issues of Large Language Models</a:t>
            </a:r>
            <a:endParaRPr lang="en-US" altLang="zh-CN" sz="3600" b="1" dirty="0"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0810735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0D5A31-7900-7F41-B017-A5D59281A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04" y="402978"/>
            <a:ext cx="5016647" cy="431844"/>
          </a:xfrm>
        </p:spPr>
        <p:txBody>
          <a:bodyPr>
            <a:normAutofit/>
          </a:bodyPr>
          <a:lstStyle/>
          <a:p>
            <a:r>
              <a:rPr kumimoji="1" lang="zh-CN" altLang="en-US" sz="2400" dirty="0"/>
              <a:t>大模型幻觉的定义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6B755ADE-E11D-FA19-2BF9-3AA9A26EFC48}"/>
              </a:ext>
            </a:extLst>
          </p:cNvPr>
          <p:cNvSpPr txBox="1"/>
          <p:nvPr/>
        </p:nvSpPr>
        <p:spPr>
          <a:xfrm>
            <a:off x="840204" y="834553"/>
            <a:ext cx="124649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dirty="0"/>
              <a:t>什么是幻觉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C277D38-AD47-94AA-7C0E-54A3D53E840F}"/>
              </a:ext>
            </a:extLst>
          </p:cNvPr>
          <p:cNvSpPr txBox="1"/>
          <p:nvPr/>
        </p:nvSpPr>
        <p:spPr>
          <a:xfrm>
            <a:off x="3850088" y="3019748"/>
            <a:ext cx="3785650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2400" dirty="0">
                <a:latin typeface="FangSong" panose="02010609060101010101" pitchFamily="49" charset="-122"/>
                <a:ea typeface="FangSong" panose="02010609060101010101" pitchFamily="49" charset="-122"/>
              </a:rPr>
              <a:t>生成的内容与输入存在冲突</a:t>
            </a: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FangSong" panose="02010609060101010101" pitchFamily="49" charset="-122"/>
              <a:ea typeface="FangSong" panose="02010609060101010101" pitchFamily="49" charset="-122"/>
              <a:sym typeface="PingFang SC Regular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F063435-DA2F-CDD1-8100-772BB79D06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2535" y="1352848"/>
            <a:ext cx="7448632" cy="1588033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D366DA05-6EB8-03F9-AFF1-A3FF6DC5A1B7}"/>
              </a:ext>
            </a:extLst>
          </p:cNvPr>
          <p:cNvSpPr txBox="1"/>
          <p:nvPr/>
        </p:nvSpPr>
        <p:spPr>
          <a:xfrm>
            <a:off x="3850088" y="5993358"/>
            <a:ext cx="3477873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2400" dirty="0">
                <a:latin typeface="FangSong" panose="02010609060101010101" pitchFamily="49" charset="-122"/>
                <a:ea typeface="FangSong" panose="02010609060101010101" pitchFamily="49" charset="-122"/>
              </a:rPr>
              <a:t>生成的内容前后存在冲突</a:t>
            </a: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FangSong" panose="02010609060101010101" pitchFamily="49" charset="-122"/>
              <a:ea typeface="FangSong" panose="02010609060101010101" pitchFamily="49" charset="-122"/>
              <a:sym typeface="PingFang SC Regular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1263B081-A62A-F2BA-06B3-2D858BE1CF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2535" y="3722326"/>
            <a:ext cx="7448632" cy="214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020631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0D5A31-7900-7F41-B017-A5D59281A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04" y="402978"/>
            <a:ext cx="5016647" cy="431844"/>
          </a:xfrm>
        </p:spPr>
        <p:txBody>
          <a:bodyPr>
            <a:normAutofit/>
          </a:bodyPr>
          <a:lstStyle/>
          <a:p>
            <a:r>
              <a:rPr kumimoji="1" lang="zh-CN" altLang="en-US" sz="2400" dirty="0"/>
              <a:t>大模型幻觉的定义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6B755ADE-E11D-FA19-2BF9-3AA9A26EFC48}"/>
              </a:ext>
            </a:extLst>
          </p:cNvPr>
          <p:cNvSpPr txBox="1"/>
          <p:nvPr/>
        </p:nvSpPr>
        <p:spPr>
          <a:xfrm>
            <a:off x="840204" y="834553"/>
            <a:ext cx="124649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dirty="0"/>
              <a:t>什么是幻觉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C277D38-AD47-94AA-7C0E-54A3D53E840F}"/>
              </a:ext>
            </a:extLst>
          </p:cNvPr>
          <p:cNvSpPr txBox="1"/>
          <p:nvPr/>
        </p:nvSpPr>
        <p:spPr>
          <a:xfrm>
            <a:off x="1301814" y="5561784"/>
            <a:ext cx="409342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FangSong" panose="02010609060101010101" pitchFamily="49" charset="-122"/>
                <a:ea typeface="FangSong" panose="02010609060101010101" pitchFamily="49" charset="-122"/>
                <a:sym typeface="PingFang SC Regular"/>
              </a:rPr>
              <a:t>企图诱导大模型生成错误信息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D0F14B7-BD2E-4E4D-83B5-2A988772ABE0}"/>
              </a:ext>
            </a:extLst>
          </p:cNvPr>
          <p:cNvSpPr txBox="1"/>
          <p:nvPr/>
        </p:nvSpPr>
        <p:spPr>
          <a:xfrm>
            <a:off x="7543807" y="5463846"/>
            <a:ext cx="3477873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2400" dirty="0">
                <a:latin typeface="FangSong" panose="02010609060101010101" pitchFamily="49" charset="-122"/>
                <a:ea typeface="FangSong" panose="02010609060101010101" pitchFamily="49" charset="-122"/>
              </a:rPr>
              <a:t>生成的内容存在事实错误</a:t>
            </a: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FangSong" panose="02010609060101010101" pitchFamily="49" charset="-122"/>
              <a:ea typeface="FangSong" panose="02010609060101010101" pitchFamily="49" charset="-122"/>
              <a:sym typeface="PingFang SC Regular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2D718064-F948-CBD5-9649-FAC621D32A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973" y="1898052"/>
            <a:ext cx="5539542" cy="3061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6669573-17FF-583D-23FA-C755F8605D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485" y="1663843"/>
            <a:ext cx="6227881" cy="354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752953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AECCE1CC-72EF-DD5D-1026-D2C5B3139C93}"/>
              </a:ext>
            </a:extLst>
          </p:cNvPr>
          <p:cNvSpPr txBox="1"/>
          <p:nvPr/>
        </p:nvSpPr>
        <p:spPr>
          <a:xfrm>
            <a:off x="840204" y="834553"/>
            <a:ext cx="124649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幻觉的分类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28D096C-4E8D-D54B-89C9-097A877C77B0}"/>
              </a:ext>
            </a:extLst>
          </p:cNvPr>
          <p:cNvSpPr txBox="1"/>
          <p:nvPr/>
        </p:nvSpPr>
        <p:spPr>
          <a:xfrm>
            <a:off x="468245" y="1411093"/>
            <a:ext cx="6165030" cy="34778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zh-CN" altLang="en-US" sz="2000" dirty="0">
                <a:effectLst/>
                <a:latin typeface="Times" pitchFamily="2" charset="0"/>
                <a:ea typeface="FangSong" panose="02010609060101010101" pitchFamily="49" charset="-122"/>
              </a:rPr>
              <a:t>幻觉可以分为内部幻觉（</a:t>
            </a:r>
            <a:r>
              <a:rPr lang="en" altLang="zh-CN" sz="2000" dirty="0">
                <a:effectLst/>
                <a:latin typeface="Times" pitchFamily="2" charset="0"/>
                <a:ea typeface="FangSong" panose="02010609060101010101" pitchFamily="49" charset="-122"/>
              </a:rPr>
              <a:t>intrinsic hallucination</a:t>
            </a:r>
            <a:r>
              <a:rPr lang="zh-CN" altLang="en" sz="2000" dirty="0">
                <a:effectLst/>
                <a:latin typeface="Times" pitchFamily="2" charset="0"/>
                <a:ea typeface="FangSong" panose="02010609060101010101" pitchFamily="49" charset="-122"/>
              </a:rPr>
              <a:t>） </a:t>
            </a:r>
            <a:r>
              <a:rPr lang="zh-CN" altLang="en-US" sz="2000" dirty="0">
                <a:effectLst/>
                <a:latin typeface="Times" pitchFamily="2" charset="0"/>
                <a:ea typeface="FangSong" panose="02010609060101010101" pitchFamily="49" charset="-122"/>
              </a:rPr>
              <a:t>和外部幻觉（</a:t>
            </a:r>
            <a:r>
              <a:rPr lang="en" altLang="zh-CN" sz="2000" dirty="0">
                <a:effectLst/>
                <a:latin typeface="Times" pitchFamily="2" charset="0"/>
                <a:ea typeface="FangSong" panose="02010609060101010101" pitchFamily="49" charset="-122"/>
              </a:rPr>
              <a:t>extrinsic hallucination</a:t>
            </a:r>
            <a:r>
              <a:rPr lang="zh-CN" altLang="en" sz="2000" dirty="0">
                <a:effectLst/>
                <a:latin typeface="Times" pitchFamily="2" charset="0"/>
                <a:ea typeface="FangSong" panose="02010609060101010101" pitchFamily="49" charset="-122"/>
              </a:rPr>
              <a:t>）。</a:t>
            </a:r>
            <a:endParaRPr lang="en-US" altLang="zh-CN" sz="2000" dirty="0">
              <a:effectLst/>
              <a:latin typeface="Times" pitchFamily="2" charset="0"/>
              <a:ea typeface="FangSong" panose="02010609060101010101" pitchFamily="49" charset="-122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zh-CN" altLang="en" sz="2000" dirty="0">
              <a:effectLst/>
              <a:latin typeface="Times" pitchFamily="2" charset="0"/>
              <a:ea typeface="FangSong" panose="02010609060101010101" pitchFamily="49" charset="-122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2000" b="1" dirty="0">
                <a:effectLst/>
                <a:latin typeface="Times" pitchFamily="2" charset="0"/>
                <a:ea typeface="FangSong" panose="02010609060101010101" pitchFamily="49" charset="-122"/>
              </a:rPr>
              <a:t>内部幻觉</a:t>
            </a:r>
            <a:r>
              <a:rPr lang="zh-CN" altLang="en-US" sz="2000" dirty="0">
                <a:effectLst/>
                <a:latin typeface="Times" pitchFamily="2" charset="0"/>
                <a:ea typeface="FangSong" panose="02010609060101010101" pitchFamily="49" charset="-122"/>
              </a:rPr>
              <a:t>：生成的文本（</a:t>
            </a:r>
            <a:r>
              <a:rPr lang="en" altLang="zh-CN" sz="2000" dirty="0">
                <a:effectLst/>
                <a:latin typeface="Times" pitchFamily="2" charset="0"/>
                <a:ea typeface="FangSong" panose="02010609060101010101" pitchFamily="49" charset="-122"/>
              </a:rPr>
              <a:t>response</a:t>
            </a:r>
            <a:r>
              <a:rPr lang="zh-CN" altLang="en" sz="2000" dirty="0">
                <a:effectLst/>
                <a:latin typeface="Times" pitchFamily="2" charset="0"/>
                <a:ea typeface="FangSong" panose="02010609060101010101" pitchFamily="49" charset="-122"/>
              </a:rPr>
              <a:t>）</a:t>
            </a:r>
            <a:r>
              <a:rPr lang="zh-CN" altLang="en-US" sz="2000" dirty="0">
                <a:effectLst/>
                <a:latin typeface="Times" pitchFamily="2" charset="0"/>
                <a:ea typeface="FangSong" panose="02010609060101010101" pitchFamily="49" charset="-122"/>
              </a:rPr>
              <a:t>与输入的文本（</a:t>
            </a:r>
            <a:r>
              <a:rPr lang="en" altLang="zh-CN" sz="2000" dirty="0">
                <a:effectLst/>
                <a:latin typeface="Times" pitchFamily="2" charset="0"/>
                <a:ea typeface="FangSong" panose="02010609060101010101" pitchFamily="49" charset="-122"/>
              </a:rPr>
              <a:t>prompt</a:t>
            </a:r>
            <a:r>
              <a:rPr lang="zh-CN" altLang="en" sz="2000" dirty="0">
                <a:effectLst/>
                <a:latin typeface="Times" pitchFamily="2" charset="0"/>
                <a:ea typeface="FangSong" panose="02010609060101010101" pitchFamily="49" charset="-122"/>
              </a:rPr>
              <a:t>）</a:t>
            </a:r>
            <a:r>
              <a:rPr lang="zh-CN" altLang="en-US" sz="2000" dirty="0">
                <a:effectLst/>
                <a:latin typeface="Times" pitchFamily="2" charset="0"/>
                <a:ea typeface="FangSong" panose="02010609060101010101" pitchFamily="49" charset="-122"/>
              </a:rPr>
              <a:t>存在冲突，或生成的文本存在自相矛盾的情况。产生内部幻觉，说明大模型缺乏</a:t>
            </a:r>
            <a:r>
              <a:rPr lang="zh-CN" altLang="en-US" sz="2000" b="1" dirty="0">
                <a:effectLst/>
                <a:latin typeface="Times" pitchFamily="2" charset="0"/>
                <a:ea typeface="FangSong" panose="02010609060101010101" pitchFamily="49" charset="-122"/>
              </a:rPr>
              <a:t>忠实性（</a:t>
            </a:r>
            <a:r>
              <a:rPr lang="en-US" altLang="zh-CN" sz="2000" b="1" dirty="0">
                <a:effectLst/>
                <a:latin typeface="Times" pitchFamily="2" charset="0"/>
                <a:ea typeface="FangSong" panose="02010609060101010101" pitchFamily="49" charset="-122"/>
              </a:rPr>
              <a:t>Faithfulness</a:t>
            </a:r>
            <a:r>
              <a:rPr lang="zh-CN" altLang="en-US" sz="2000" b="1" dirty="0">
                <a:effectLst/>
                <a:latin typeface="Times" pitchFamily="2" charset="0"/>
                <a:ea typeface="FangSong" panose="02010609060101010101" pitchFamily="49" charset="-122"/>
              </a:rPr>
              <a:t>）</a:t>
            </a:r>
            <a:r>
              <a:rPr lang="zh-CN" altLang="en-US" sz="2000" dirty="0">
                <a:effectLst/>
                <a:latin typeface="Times" pitchFamily="2" charset="0"/>
                <a:ea typeface="FangSong" panose="02010609060101010101" pitchFamily="49" charset="-122"/>
              </a:rPr>
              <a:t>。</a:t>
            </a:r>
            <a:endParaRPr lang="en-US" altLang="zh-CN" sz="2000" dirty="0">
              <a:effectLst/>
              <a:latin typeface="Times" pitchFamily="2" charset="0"/>
              <a:ea typeface="FangSong" panose="02010609060101010101" pitchFamily="49" charset="-122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zh-CN" altLang="en-US" sz="2000" dirty="0">
              <a:effectLst/>
              <a:latin typeface="Times" pitchFamily="2" charset="0"/>
              <a:ea typeface="FangSong" panose="02010609060101010101" pitchFamily="49" charset="-122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2000" b="1" dirty="0">
                <a:effectLst/>
                <a:latin typeface="Times" pitchFamily="2" charset="0"/>
                <a:ea typeface="FangSong" panose="02010609060101010101" pitchFamily="49" charset="-122"/>
              </a:rPr>
              <a:t>外部幻觉</a:t>
            </a:r>
            <a:r>
              <a:rPr lang="zh-CN" altLang="en-US" sz="2000" dirty="0">
                <a:effectLst/>
                <a:latin typeface="Times" pitchFamily="2" charset="0"/>
                <a:ea typeface="FangSong" panose="02010609060101010101" pitchFamily="49" charset="-122"/>
              </a:rPr>
              <a:t>：生成的文本无法根据输入的文本来判断正确与否时，则可能会与外部知识或常识存在冲突。产生外部幻觉，说明大模型缺乏</a:t>
            </a:r>
            <a:r>
              <a:rPr lang="zh-CN" altLang="en-US" sz="2000" b="1" dirty="0">
                <a:effectLst/>
                <a:latin typeface="Times" pitchFamily="2" charset="0"/>
                <a:ea typeface="FangSong" panose="02010609060101010101" pitchFamily="49" charset="-122"/>
              </a:rPr>
              <a:t>事实性（</a:t>
            </a:r>
            <a:r>
              <a:rPr lang="en-US" altLang="zh-CN" sz="2000" b="1" dirty="0">
                <a:effectLst/>
                <a:latin typeface="Times" pitchFamily="2" charset="0"/>
                <a:ea typeface="FangSong" panose="02010609060101010101" pitchFamily="49" charset="-122"/>
              </a:rPr>
              <a:t>Factuality</a:t>
            </a:r>
            <a:r>
              <a:rPr lang="zh-CN" altLang="en-US" sz="2000" b="1" dirty="0">
                <a:effectLst/>
                <a:latin typeface="Times" pitchFamily="2" charset="0"/>
                <a:ea typeface="FangSong" panose="02010609060101010101" pitchFamily="49" charset="-122"/>
              </a:rPr>
              <a:t>）</a:t>
            </a:r>
            <a:r>
              <a:rPr lang="zh-CN" altLang="en-US" sz="2000" dirty="0">
                <a:effectLst/>
                <a:latin typeface="Times" pitchFamily="2" charset="0"/>
                <a:ea typeface="FangSong" panose="02010609060101010101" pitchFamily="49" charset="-122"/>
              </a:rPr>
              <a:t>。</a:t>
            </a:r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005381D0-B6DF-4EEE-050A-B0B53ECAA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04" y="402978"/>
            <a:ext cx="5016647" cy="431844"/>
          </a:xfrm>
        </p:spPr>
        <p:txBody>
          <a:bodyPr>
            <a:normAutofit/>
          </a:bodyPr>
          <a:lstStyle/>
          <a:p>
            <a:r>
              <a:rPr kumimoji="1" lang="zh-CN" altLang="en-US" sz="2400" dirty="0"/>
              <a:t>大模型幻觉的定义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ADCCB376-C952-F6DB-0982-C6914D004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7073" y="834553"/>
            <a:ext cx="4734961" cy="5408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08A9473A-EF69-3E27-580C-A0ED3DCF22EC}"/>
              </a:ext>
            </a:extLst>
          </p:cNvPr>
          <p:cNvSpPr txBox="1"/>
          <p:nvPr/>
        </p:nvSpPr>
        <p:spPr>
          <a:xfrm>
            <a:off x="468245" y="5654117"/>
            <a:ext cx="678647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特殊场景：检索式生成可以将外部幻觉问题转化为内部幻觉问题。</a:t>
            </a:r>
          </a:p>
        </p:txBody>
      </p:sp>
    </p:spTree>
    <p:extLst>
      <p:ext uri="{BB962C8B-B14F-4D97-AF65-F5344CB8AC3E}">
        <p14:creationId xmlns:p14="http://schemas.microsoft.com/office/powerpoint/2010/main" val="820694214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" name="组合 4"/>
          <p:cNvGrpSpPr/>
          <p:nvPr/>
        </p:nvGrpSpPr>
        <p:grpSpPr>
          <a:xfrm>
            <a:off x="7424240" y="2748507"/>
            <a:ext cx="3261362" cy="1370818"/>
            <a:chOff x="158571" y="4916"/>
            <a:chExt cx="3261360" cy="1370817"/>
          </a:xfrm>
        </p:grpSpPr>
        <p:sp>
          <p:nvSpPr>
            <p:cNvPr id="167" name="文本框 1"/>
            <p:cNvSpPr/>
            <p:nvPr/>
          </p:nvSpPr>
          <p:spPr>
            <a:xfrm>
              <a:off x="158571" y="4916"/>
              <a:ext cx="3261360" cy="10156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6000">
                  <a:solidFill>
                    <a:schemeClr val="accent1"/>
                  </a:solidFill>
                </a:defRPr>
              </a:lvl1pPr>
            </a:lstStyle>
            <a:p>
              <a:r>
                <a:rPr lang="zh-CN" altLang="en-US" dirty="0"/>
                <a:t>目  录</a:t>
              </a:r>
              <a:endParaRPr dirty="0"/>
            </a:p>
          </p:txBody>
        </p:sp>
        <p:sp>
          <p:nvSpPr>
            <p:cNvPr id="168" name="文本框 3"/>
            <p:cNvSpPr/>
            <p:nvPr/>
          </p:nvSpPr>
          <p:spPr>
            <a:xfrm>
              <a:off x="210277" y="1006403"/>
              <a:ext cx="3130734" cy="369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just">
                <a:defRPr>
                  <a:solidFill>
                    <a:srgbClr val="404040"/>
                  </a:solidFill>
                </a:defRPr>
              </a:lvl1pPr>
            </a:lstStyle>
            <a:p>
              <a:r>
                <a:rPr lang="en-US" dirty="0"/>
                <a:t>            </a:t>
              </a:r>
              <a:r>
                <a:rPr dirty="0"/>
                <a:t>CONTENTS</a:t>
              </a:r>
            </a:p>
          </p:txBody>
        </p:sp>
      </p:grpSp>
      <p:sp>
        <p:nvSpPr>
          <p:cNvPr id="170" name="文本框 30"/>
          <p:cNvSpPr txBox="1"/>
          <p:nvPr/>
        </p:nvSpPr>
        <p:spPr>
          <a:xfrm>
            <a:off x="1713394" y="1318650"/>
            <a:ext cx="4513786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>
                <a:solidFill>
                  <a:srgbClr val="535353"/>
                </a:solidFill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r>
              <a:rPr lang="en-US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大模型幻觉的定义</a:t>
            </a:r>
            <a:endParaRPr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grpSp>
        <p:nvGrpSpPr>
          <p:cNvPr id="174" name="成组"/>
          <p:cNvGrpSpPr/>
          <p:nvPr/>
        </p:nvGrpSpPr>
        <p:grpSpPr>
          <a:xfrm>
            <a:off x="781734" y="2254566"/>
            <a:ext cx="624012" cy="510541"/>
            <a:chOff x="0" y="0"/>
            <a:chExt cx="624010" cy="510539"/>
          </a:xfrm>
        </p:grpSpPr>
        <p:sp>
          <p:nvSpPr>
            <p:cNvPr id="172" name="正方形"/>
            <p:cNvSpPr/>
            <p:nvPr/>
          </p:nvSpPr>
          <p:spPr>
            <a:xfrm>
              <a:off x="56735" y="0"/>
              <a:ext cx="510541" cy="510540"/>
            </a:xfrm>
            <a:prstGeom prst="rect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800">
                  <a:solidFill>
                    <a:srgbClr val="535353"/>
                  </a:solidFill>
                </a:defRPr>
              </a:pPr>
              <a:endParaRPr>
                <a:solidFill>
                  <a:schemeClr val="bg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173" name="02"/>
            <p:cNvSpPr txBox="1"/>
            <p:nvPr/>
          </p:nvSpPr>
          <p:spPr>
            <a:xfrm>
              <a:off x="0" y="32454"/>
              <a:ext cx="624011" cy="4456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defRPr>
                  <a:solidFill>
                    <a:srgbClr val="535353"/>
                  </a:solidFill>
                  <a:latin typeface="PingFang SC Semibold"/>
                  <a:ea typeface="PingFang SC Semibold"/>
                  <a:cs typeface="PingFang SC Semibold"/>
                  <a:sym typeface="PingFang SC Semibold"/>
                </a:defRPr>
              </a:lvl1pPr>
            </a:lstStyle>
            <a:p>
              <a:r>
                <a:rPr lang="en-US" altLang="zh-CN" dirty="0"/>
                <a:t>2</a:t>
              </a:r>
              <a:endParaRPr dirty="0"/>
            </a:p>
          </p:txBody>
        </p:sp>
      </p:grpSp>
      <p:sp>
        <p:nvSpPr>
          <p:cNvPr id="175" name="文本框 30"/>
          <p:cNvSpPr txBox="1"/>
          <p:nvPr/>
        </p:nvSpPr>
        <p:spPr>
          <a:xfrm>
            <a:off x="1713394" y="2287020"/>
            <a:ext cx="4243711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>
                <a:solidFill>
                  <a:srgbClr val="535353"/>
                </a:solidFill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r>
              <a:rPr lang="zh-CN" altLang="en-US" dirty="0"/>
              <a:t>大模型产生幻觉的因素</a:t>
            </a:r>
          </a:p>
        </p:txBody>
      </p:sp>
      <p:grpSp>
        <p:nvGrpSpPr>
          <p:cNvPr id="179" name="成组"/>
          <p:cNvGrpSpPr/>
          <p:nvPr/>
        </p:nvGrpSpPr>
        <p:grpSpPr>
          <a:xfrm>
            <a:off x="781734" y="1318650"/>
            <a:ext cx="624012" cy="510541"/>
            <a:chOff x="0" y="0"/>
            <a:chExt cx="624010" cy="510539"/>
          </a:xfrm>
        </p:grpSpPr>
        <p:sp>
          <p:nvSpPr>
            <p:cNvPr id="177" name="正方形"/>
            <p:cNvSpPr/>
            <p:nvPr/>
          </p:nvSpPr>
          <p:spPr>
            <a:xfrm>
              <a:off x="56735" y="0"/>
              <a:ext cx="510541" cy="510540"/>
            </a:xfrm>
            <a:prstGeom prst="rect">
              <a:avLst/>
            </a:prstGeom>
            <a:noFill/>
            <a:ln w="25400" cap="flat">
              <a:solidFill>
                <a:schemeClr val="bg2">
                  <a:lumMod val="20000"/>
                  <a:lumOff val="8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800">
                  <a:solidFill>
                    <a:srgbClr val="535353"/>
                  </a:solidFill>
                </a:defRPr>
              </a:pPr>
              <a:endParaRPr/>
            </a:p>
          </p:txBody>
        </p:sp>
        <p:sp>
          <p:nvSpPr>
            <p:cNvPr id="178" name="01"/>
            <p:cNvSpPr txBox="1"/>
            <p:nvPr/>
          </p:nvSpPr>
          <p:spPr>
            <a:xfrm>
              <a:off x="0" y="32454"/>
              <a:ext cx="624011" cy="4456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defRPr>
                  <a:solidFill>
                    <a:srgbClr val="535353"/>
                  </a:solidFill>
                  <a:latin typeface="PingFang SC Semibold"/>
                  <a:ea typeface="PingFang SC Semibold"/>
                  <a:cs typeface="PingFang SC Semibold"/>
                  <a:sym typeface="PingFang SC Semibold"/>
                </a:defRPr>
              </a:lvl1pPr>
            </a:lstStyle>
            <a:p>
              <a:r>
                <a:rPr lang="en-US" altLang="zh-CN" dirty="0">
                  <a:solidFill>
                    <a:schemeClr val="bg1">
                      <a:lumMod val="85000"/>
                    </a:schemeClr>
                  </a:solidFill>
                </a:rPr>
                <a:t>1</a:t>
              </a:r>
              <a:endParaRPr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grpSp>
        <p:nvGrpSpPr>
          <p:cNvPr id="15" name="成组">
            <a:extLst>
              <a:ext uri="{FF2B5EF4-FFF2-40B4-BE49-F238E27FC236}">
                <a16:creationId xmlns:a16="http://schemas.microsoft.com/office/drawing/2014/main" id="{A300422E-419A-3F9E-6A43-119966E0CF1A}"/>
              </a:ext>
            </a:extLst>
          </p:cNvPr>
          <p:cNvGrpSpPr/>
          <p:nvPr/>
        </p:nvGrpSpPr>
        <p:grpSpPr>
          <a:xfrm>
            <a:off x="781734" y="3194939"/>
            <a:ext cx="624012" cy="510541"/>
            <a:chOff x="0" y="0"/>
            <a:chExt cx="624010" cy="510539"/>
          </a:xfrm>
        </p:grpSpPr>
        <p:sp>
          <p:nvSpPr>
            <p:cNvPr id="16" name="正方形">
              <a:extLst>
                <a:ext uri="{FF2B5EF4-FFF2-40B4-BE49-F238E27FC236}">
                  <a16:creationId xmlns:a16="http://schemas.microsoft.com/office/drawing/2014/main" id="{C5E6E210-1E35-75D6-333A-8F04FAD9AA07}"/>
                </a:ext>
              </a:extLst>
            </p:cNvPr>
            <p:cNvSpPr/>
            <p:nvPr/>
          </p:nvSpPr>
          <p:spPr>
            <a:xfrm>
              <a:off x="56735" y="0"/>
              <a:ext cx="510541" cy="510540"/>
            </a:xfrm>
            <a:prstGeom prst="rect">
              <a:avLst/>
            </a:prstGeom>
            <a:noFill/>
            <a:ln w="25400" cap="flat">
              <a:solidFill>
                <a:schemeClr val="bg2">
                  <a:lumMod val="20000"/>
                  <a:lumOff val="8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800">
                  <a:solidFill>
                    <a:srgbClr val="535353"/>
                  </a:solidFill>
                </a:defRPr>
              </a:pPr>
              <a:endParaRPr>
                <a:solidFill>
                  <a:schemeClr val="bg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17" name="02">
              <a:extLst>
                <a:ext uri="{FF2B5EF4-FFF2-40B4-BE49-F238E27FC236}">
                  <a16:creationId xmlns:a16="http://schemas.microsoft.com/office/drawing/2014/main" id="{625B531B-2F9A-FE93-ED48-5307CC4CE588}"/>
                </a:ext>
              </a:extLst>
            </p:cNvPr>
            <p:cNvSpPr txBox="1"/>
            <p:nvPr/>
          </p:nvSpPr>
          <p:spPr>
            <a:xfrm>
              <a:off x="0" y="32454"/>
              <a:ext cx="624011" cy="4456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defRPr>
                  <a:solidFill>
                    <a:srgbClr val="535353"/>
                  </a:solidFill>
                  <a:latin typeface="PingFang SC Semibold"/>
                  <a:ea typeface="PingFang SC Semibold"/>
                  <a:cs typeface="PingFang SC Semibold"/>
                  <a:sym typeface="PingFang SC Semibold"/>
                </a:defRPr>
              </a:lvl1pPr>
            </a:lstStyle>
            <a:p>
              <a:r>
                <a:rPr lang="en-US" altLang="zh-CN" dirty="0">
                  <a:solidFill>
                    <a:schemeClr val="bg2">
                      <a:lumMod val="20000"/>
                      <a:lumOff val="80000"/>
                    </a:schemeClr>
                  </a:solidFill>
                </a:rPr>
                <a:t>3</a:t>
              </a:r>
              <a:endParaRPr dirty="0">
                <a:solidFill>
                  <a:schemeClr val="bg2">
                    <a:lumMod val="20000"/>
                    <a:lumOff val="80000"/>
                  </a:schemeClr>
                </a:solidFill>
              </a:endParaRPr>
            </a:p>
          </p:txBody>
        </p:sp>
      </p:grpSp>
      <p:sp>
        <p:nvSpPr>
          <p:cNvPr id="18" name="文本框 30">
            <a:extLst>
              <a:ext uri="{FF2B5EF4-FFF2-40B4-BE49-F238E27FC236}">
                <a16:creationId xmlns:a16="http://schemas.microsoft.com/office/drawing/2014/main" id="{EE0D89A8-0966-54B5-1A32-4BF2ED997843}"/>
              </a:ext>
            </a:extLst>
          </p:cNvPr>
          <p:cNvSpPr txBox="1"/>
          <p:nvPr/>
        </p:nvSpPr>
        <p:spPr>
          <a:xfrm>
            <a:off x="1713394" y="3227393"/>
            <a:ext cx="4243711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>
                <a:solidFill>
                  <a:srgbClr val="535353"/>
                </a:solidFill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r>
              <a:rPr lang="zh-CN" altLang="en-US" dirty="0">
                <a:solidFill>
                  <a:schemeClr val="bg2">
                    <a:lumMod val="20000"/>
                    <a:lumOff val="80000"/>
                  </a:schemeClr>
                </a:solidFill>
              </a:rPr>
              <a:t>大模型幻觉的评估方法</a:t>
            </a:r>
          </a:p>
        </p:txBody>
      </p:sp>
      <p:sp>
        <p:nvSpPr>
          <p:cNvPr id="14" name="文本框 30">
            <a:extLst>
              <a:ext uri="{FF2B5EF4-FFF2-40B4-BE49-F238E27FC236}">
                <a16:creationId xmlns:a16="http://schemas.microsoft.com/office/drawing/2014/main" id="{30884E63-A175-E69F-A1EE-ACBBCD39DFB1}"/>
              </a:ext>
            </a:extLst>
          </p:cNvPr>
          <p:cNvSpPr txBox="1"/>
          <p:nvPr/>
        </p:nvSpPr>
        <p:spPr>
          <a:xfrm>
            <a:off x="1713394" y="4133435"/>
            <a:ext cx="3941718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solidFill>
                  <a:srgbClr val="535353"/>
                </a:solidFill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r>
              <a:rPr lang="zh-CN" altLang="en-US" dirty="0">
                <a:solidFill>
                  <a:schemeClr val="bg2">
                    <a:lumMod val="20000"/>
                    <a:lumOff val="80000"/>
                  </a:schemeClr>
                </a:solidFill>
              </a:rPr>
              <a:t>大模型幻觉的缓解方法</a:t>
            </a:r>
          </a:p>
        </p:txBody>
      </p:sp>
      <p:grpSp>
        <p:nvGrpSpPr>
          <p:cNvPr id="19" name="成组">
            <a:extLst>
              <a:ext uri="{FF2B5EF4-FFF2-40B4-BE49-F238E27FC236}">
                <a16:creationId xmlns:a16="http://schemas.microsoft.com/office/drawing/2014/main" id="{08B158E9-3F93-4D4F-DAD1-59BA636D62B7}"/>
              </a:ext>
            </a:extLst>
          </p:cNvPr>
          <p:cNvGrpSpPr/>
          <p:nvPr/>
        </p:nvGrpSpPr>
        <p:grpSpPr>
          <a:xfrm>
            <a:off x="781734" y="5069351"/>
            <a:ext cx="624012" cy="510541"/>
            <a:chOff x="0" y="0"/>
            <a:chExt cx="624010" cy="510539"/>
          </a:xfrm>
        </p:grpSpPr>
        <p:sp>
          <p:nvSpPr>
            <p:cNvPr id="20" name="正方形">
              <a:extLst>
                <a:ext uri="{FF2B5EF4-FFF2-40B4-BE49-F238E27FC236}">
                  <a16:creationId xmlns:a16="http://schemas.microsoft.com/office/drawing/2014/main" id="{B373D58D-26C2-54C8-8755-94EC27D8CB70}"/>
                </a:ext>
              </a:extLst>
            </p:cNvPr>
            <p:cNvSpPr/>
            <p:nvPr/>
          </p:nvSpPr>
          <p:spPr>
            <a:xfrm>
              <a:off x="56735" y="0"/>
              <a:ext cx="510541" cy="510540"/>
            </a:xfrm>
            <a:prstGeom prst="rect">
              <a:avLst/>
            </a:prstGeom>
            <a:noFill/>
            <a:ln w="25400" cap="flat">
              <a:solidFill>
                <a:schemeClr val="bg2">
                  <a:lumMod val="20000"/>
                  <a:lumOff val="8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800">
                  <a:solidFill>
                    <a:srgbClr val="535353"/>
                  </a:solidFill>
                </a:defRPr>
              </a:pPr>
              <a:endParaRPr>
                <a:solidFill>
                  <a:schemeClr val="bg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21" name="02">
              <a:extLst>
                <a:ext uri="{FF2B5EF4-FFF2-40B4-BE49-F238E27FC236}">
                  <a16:creationId xmlns:a16="http://schemas.microsoft.com/office/drawing/2014/main" id="{7785B737-D87F-D927-E911-F20AD7D979E9}"/>
                </a:ext>
              </a:extLst>
            </p:cNvPr>
            <p:cNvSpPr txBox="1"/>
            <p:nvPr/>
          </p:nvSpPr>
          <p:spPr>
            <a:xfrm>
              <a:off x="0" y="32454"/>
              <a:ext cx="624011" cy="4456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defRPr>
                  <a:solidFill>
                    <a:srgbClr val="535353"/>
                  </a:solidFill>
                  <a:latin typeface="PingFang SC Semibold"/>
                  <a:ea typeface="PingFang SC Semibold"/>
                  <a:cs typeface="PingFang SC Semibold"/>
                  <a:sym typeface="PingFang SC Semibold"/>
                </a:defRPr>
              </a:lvl1pPr>
            </a:lstStyle>
            <a:p>
              <a:r>
                <a:rPr lang="en-US" altLang="zh-CN" dirty="0">
                  <a:solidFill>
                    <a:schemeClr val="bg2">
                      <a:lumMod val="20000"/>
                      <a:lumOff val="80000"/>
                    </a:schemeClr>
                  </a:solidFill>
                </a:rPr>
                <a:t>5</a:t>
              </a:r>
              <a:endParaRPr dirty="0">
                <a:solidFill>
                  <a:schemeClr val="bg2">
                    <a:lumMod val="20000"/>
                    <a:lumOff val="80000"/>
                  </a:schemeClr>
                </a:solidFill>
              </a:endParaRPr>
            </a:p>
          </p:txBody>
        </p:sp>
      </p:grpSp>
      <p:sp>
        <p:nvSpPr>
          <p:cNvPr id="22" name="文本框 30">
            <a:extLst>
              <a:ext uri="{FF2B5EF4-FFF2-40B4-BE49-F238E27FC236}">
                <a16:creationId xmlns:a16="http://schemas.microsoft.com/office/drawing/2014/main" id="{B9772AB9-069E-EC99-33BB-D4620418B1C9}"/>
              </a:ext>
            </a:extLst>
          </p:cNvPr>
          <p:cNvSpPr txBox="1"/>
          <p:nvPr/>
        </p:nvSpPr>
        <p:spPr>
          <a:xfrm>
            <a:off x="1713394" y="5101805"/>
            <a:ext cx="4243711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>
                <a:solidFill>
                  <a:srgbClr val="535353"/>
                </a:solidFill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r>
              <a:rPr lang="zh-CN" altLang="en-US" dirty="0">
                <a:solidFill>
                  <a:schemeClr val="bg2">
                    <a:lumMod val="20000"/>
                    <a:lumOff val="80000"/>
                  </a:schemeClr>
                </a:solidFill>
              </a:rPr>
              <a:t>未来展望</a:t>
            </a:r>
          </a:p>
        </p:txBody>
      </p:sp>
      <p:grpSp>
        <p:nvGrpSpPr>
          <p:cNvPr id="23" name="成组">
            <a:extLst>
              <a:ext uri="{FF2B5EF4-FFF2-40B4-BE49-F238E27FC236}">
                <a16:creationId xmlns:a16="http://schemas.microsoft.com/office/drawing/2014/main" id="{1BE5CD51-DB2C-0533-5589-49927E04E597}"/>
              </a:ext>
            </a:extLst>
          </p:cNvPr>
          <p:cNvGrpSpPr/>
          <p:nvPr/>
        </p:nvGrpSpPr>
        <p:grpSpPr>
          <a:xfrm>
            <a:off x="781734" y="4133435"/>
            <a:ext cx="624012" cy="510541"/>
            <a:chOff x="0" y="0"/>
            <a:chExt cx="624010" cy="510539"/>
          </a:xfrm>
        </p:grpSpPr>
        <p:sp>
          <p:nvSpPr>
            <p:cNvPr id="24" name="正方形">
              <a:extLst>
                <a:ext uri="{FF2B5EF4-FFF2-40B4-BE49-F238E27FC236}">
                  <a16:creationId xmlns:a16="http://schemas.microsoft.com/office/drawing/2014/main" id="{217BB43A-C27F-C21B-F4CB-5645E12C306C}"/>
                </a:ext>
              </a:extLst>
            </p:cNvPr>
            <p:cNvSpPr/>
            <p:nvPr/>
          </p:nvSpPr>
          <p:spPr>
            <a:xfrm>
              <a:off x="56735" y="0"/>
              <a:ext cx="510541" cy="510540"/>
            </a:xfrm>
            <a:prstGeom prst="rect">
              <a:avLst/>
            </a:prstGeom>
            <a:noFill/>
            <a:ln w="25400" cap="flat">
              <a:solidFill>
                <a:schemeClr val="bg2">
                  <a:lumMod val="20000"/>
                  <a:lumOff val="8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800">
                  <a:solidFill>
                    <a:srgbClr val="535353"/>
                  </a:solidFill>
                </a:defRPr>
              </a:pPr>
              <a:endParaRPr>
                <a:solidFill>
                  <a:schemeClr val="bg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25" name="01">
              <a:extLst>
                <a:ext uri="{FF2B5EF4-FFF2-40B4-BE49-F238E27FC236}">
                  <a16:creationId xmlns:a16="http://schemas.microsoft.com/office/drawing/2014/main" id="{787F1293-F635-0357-0DD5-A4F38DA80980}"/>
                </a:ext>
              </a:extLst>
            </p:cNvPr>
            <p:cNvSpPr txBox="1"/>
            <p:nvPr/>
          </p:nvSpPr>
          <p:spPr>
            <a:xfrm>
              <a:off x="0" y="32454"/>
              <a:ext cx="624011" cy="4456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defRPr>
                  <a:solidFill>
                    <a:srgbClr val="535353"/>
                  </a:solidFill>
                  <a:latin typeface="PingFang SC Semibold"/>
                  <a:ea typeface="PingFang SC Semibold"/>
                  <a:cs typeface="PingFang SC Semibold"/>
                  <a:sym typeface="PingFang SC Semibold"/>
                </a:defRPr>
              </a:lvl1pPr>
            </a:lstStyle>
            <a:p>
              <a:r>
                <a:rPr lang="en-US" altLang="zh-CN" dirty="0">
                  <a:solidFill>
                    <a:schemeClr val="bg2">
                      <a:lumMod val="20000"/>
                      <a:lumOff val="80000"/>
                    </a:schemeClr>
                  </a:solidFill>
                </a:rPr>
                <a:t>4</a:t>
              </a:r>
              <a:endParaRPr dirty="0">
                <a:solidFill>
                  <a:schemeClr val="bg2">
                    <a:lumMod val="20000"/>
                    <a:lumOff val="80000"/>
                  </a:schemeClr>
                </a:solidFill>
              </a:endParaRPr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767C8A18-E09A-C50A-E4D5-89BFD9CC0EC3}"/>
              </a:ext>
            </a:extLst>
          </p:cNvPr>
          <p:cNvSpPr txBox="1"/>
          <p:nvPr/>
        </p:nvSpPr>
        <p:spPr>
          <a:xfrm>
            <a:off x="7488726" y="461176"/>
            <a:ext cx="4374953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latin typeface="FangSong" panose="02010609060101010101" pitchFamily="49" charset="-122"/>
                <a:ea typeface="FangSong" panose="02010609060101010101" pitchFamily="49" charset="-122"/>
              </a:rPr>
              <a:t>大模型的幻觉问题</a:t>
            </a:r>
          </a:p>
        </p:txBody>
      </p:sp>
    </p:spTree>
    <p:extLst>
      <p:ext uri="{BB962C8B-B14F-4D97-AF65-F5344CB8AC3E}">
        <p14:creationId xmlns:p14="http://schemas.microsoft.com/office/powerpoint/2010/main" val="2024311082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AC22C871-957D-60CA-5B97-04CFCF38A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04" y="402978"/>
            <a:ext cx="5016647" cy="431844"/>
          </a:xfrm>
        </p:spPr>
        <p:txBody>
          <a:bodyPr>
            <a:normAutofit/>
          </a:bodyPr>
          <a:lstStyle/>
          <a:p>
            <a:r>
              <a:rPr kumimoji="1" lang="zh-CN" altLang="en-US" sz="2400" dirty="0"/>
              <a:t>大模型产生幻觉的因素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ECCE1CC-72EF-DD5D-1026-D2C5B3139C93}"/>
              </a:ext>
            </a:extLst>
          </p:cNvPr>
          <p:cNvSpPr txBox="1"/>
          <p:nvPr/>
        </p:nvSpPr>
        <p:spPr>
          <a:xfrm>
            <a:off x="840204" y="834553"/>
            <a:ext cx="101566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数据方面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625285EF-8967-69C5-8A73-38274286C9DE}"/>
              </a:ext>
            </a:extLst>
          </p:cNvPr>
          <p:cNvSpPr txBox="1"/>
          <p:nvPr/>
        </p:nvSpPr>
        <p:spPr>
          <a:xfrm>
            <a:off x="468245" y="1411093"/>
            <a:ext cx="6165030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2400" dirty="0">
                <a:effectLst/>
                <a:latin typeface="Times" pitchFamily="2" charset="0"/>
                <a:ea typeface="FangSong" panose="02010609060101010101" pitchFamily="49" charset="-122"/>
              </a:rPr>
              <a:t>低质量的数据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2D61EDC-CD8B-18AD-04D2-E1292ABA7AA7}"/>
              </a:ext>
            </a:extLst>
          </p:cNvPr>
          <p:cNvSpPr txBox="1"/>
          <p:nvPr/>
        </p:nvSpPr>
        <p:spPr>
          <a:xfrm>
            <a:off x="1093693" y="2079699"/>
            <a:ext cx="10470778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zh-CN" altLang="en-US" sz="2400" dirty="0">
                <a:effectLst/>
                <a:latin typeface="Times" pitchFamily="2" charset="0"/>
                <a:ea typeface="FangSong" panose="02010609060101010101" pitchFamily="49" charset="-122"/>
              </a:rPr>
              <a:t>训练数据中存在噪声，或</a:t>
            </a:r>
            <a:r>
              <a:rPr lang="en" altLang="zh-CN" sz="2400" dirty="0">
                <a:effectLst/>
                <a:latin typeface="Times" pitchFamily="2" charset="0"/>
                <a:ea typeface="FangSong" panose="02010609060101010101" pitchFamily="49" charset="-122"/>
              </a:rPr>
              <a:t>source</a:t>
            </a:r>
            <a:r>
              <a:rPr lang="zh-CN" altLang="en-US" sz="2400" dirty="0">
                <a:effectLst/>
                <a:latin typeface="Times" pitchFamily="2" charset="0"/>
                <a:ea typeface="FangSong" panose="02010609060101010101" pitchFamily="49" charset="-122"/>
              </a:rPr>
              <a:t>和</a:t>
            </a:r>
            <a:r>
              <a:rPr lang="en" altLang="zh-CN" sz="2400" dirty="0">
                <a:effectLst/>
                <a:latin typeface="Times" pitchFamily="2" charset="0"/>
                <a:ea typeface="FangSong" panose="02010609060101010101" pitchFamily="49" charset="-122"/>
              </a:rPr>
              <a:t>target</a:t>
            </a:r>
            <a:r>
              <a:rPr lang="zh-CN" altLang="en-US" sz="2400" dirty="0">
                <a:effectLst/>
                <a:latin typeface="Times" pitchFamily="2" charset="0"/>
                <a:ea typeface="FangSong" panose="02010609060101010101" pitchFamily="49" charset="-122"/>
              </a:rPr>
              <a:t>存在</a:t>
            </a:r>
            <a:r>
              <a:rPr lang="en" altLang="zh-CN" sz="2400" dirty="0">
                <a:effectLst/>
                <a:latin typeface="Times" pitchFamily="2" charset="0"/>
                <a:ea typeface="FangSong" panose="02010609060101010101" pitchFamily="49" charset="-122"/>
              </a:rPr>
              <a:t>divergence</a:t>
            </a:r>
            <a:r>
              <a:rPr lang="zh-CN" altLang="en" sz="2400" dirty="0">
                <a:effectLst/>
                <a:latin typeface="Times" pitchFamily="2" charset="0"/>
                <a:ea typeface="FangSong" panose="02010609060101010101" pitchFamily="49" charset="-122"/>
              </a:rPr>
              <a:t>，</a:t>
            </a:r>
            <a:r>
              <a:rPr lang="zh-CN" altLang="en-US" sz="2400" dirty="0">
                <a:effectLst/>
                <a:latin typeface="Times" pitchFamily="2" charset="0"/>
                <a:ea typeface="FangSong" panose="02010609060101010101" pitchFamily="49" charset="-122"/>
              </a:rPr>
              <a:t>致使模型在训练时容易产生幻觉。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F809014-EB78-A856-6685-E6A396E1FFB4}"/>
              </a:ext>
            </a:extLst>
          </p:cNvPr>
          <p:cNvSpPr txBox="1"/>
          <p:nvPr/>
        </p:nvSpPr>
        <p:spPr>
          <a:xfrm>
            <a:off x="1089420" y="3184538"/>
            <a:ext cx="10470778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zh-CN" altLang="en-US" sz="2400" dirty="0">
                <a:effectLst/>
                <a:latin typeface="Times" pitchFamily="2" charset="0"/>
                <a:ea typeface="FangSong" panose="02010609060101010101" pitchFamily="49" charset="-122"/>
              </a:rPr>
              <a:t>训练数据中存在一些信息冲突，且难以进行规约。</a:t>
            </a:r>
          </a:p>
        </p:txBody>
      </p:sp>
      <p:sp>
        <p:nvSpPr>
          <p:cNvPr id="18" name="立方体 17">
            <a:extLst>
              <a:ext uri="{FF2B5EF4-FFF2-40B4-BE49-F238E27FC236}">
                <a16:creationId xmlns:a16="http://schemas.microsoft.com/office/drawing/2014/main" id="{881A41B4-3087-3B98-F484-2CD88534E82B}"/>
              </a:ext>
            </a:extLst>
          </p:cNvPr>
          <p:cNvSpPr/>
          <p:nvPr/>
        </p:nvSpPr>
        <p:spPr>
          <a:xfrm>
            <a:off x="6883817" y="4533132"/>
            <a:ext cx="1146875" cy="923330"/>
          </a:xfrm>
          <a:prstGeom prst="cube">
            <a:avLst>
              <a:gd name="adj" fmla="val 20745"/>
            </a:avLst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F073C936-8FF7-509B-11C1-1344B63F3946}"/>
              </a:ext>
            </a:extLst>
          </p:cNvPr>
          <p:cNvSpPr txBox="1"/>
          <p:nvPr/>
        </p:nvSpPr>
        <p:spPr>
          <a:xfrm>
            <a:off x="7075231" y="4905904"/>
            <a:ext cx="56842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LLM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cxnSp>
        <p:nvCxnSpPr>
          <p:cNvPr id="21" name="直线箭头连接符 20">
            <a:extLst>
              <a:ext uri="{FF2B5EF4-FFF2-40B4-BE49-F238E27FC236}">
                <a16:creationId xmlns:a16="http://schemas.microsoft.com/office/drawing/2014/main" id="{AAC82D99-F2B8-6849-024F-AB790DB82857}"/>
              </a:ext>
            </a:extLst>
          </p:cNvPr>
          <p:cNvCxnSpPr>
            <a:cxnSpLocks/>
            <a:endCxn id="18" idx="2"/>
          </p:cNvCxnSpPr>
          <p:nvPr/>
        </p:nvCxnSpPr>
        <p:spPr>
          <a:xfrm>
            <a:off x="5427935" y="5069361"/>
            <a:ext cx="1455882" cy="21208"/>
          </a:xfrm>
          <a:prstGeom prst="straightConnector1">
            <a:avLst/>
          </a:prstGeom>
          <a:noFill/>
          <a:ln w="15875" cap="flat">
            <a:solidFill>
              <a:schemeClr val="accent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4" name="文本框 23">
            <a:extLst>
              <a:ext uri="{FF2B5EF4-FFF2-40B4-BE49-F238E27FC236}">
                <a16:creationId xmlns:a16="http://schemas.microsoft.com/office/drawing/2014/main" id="{5C248FBA-53E9-0C90-D5E2-509E3D255706}"/>
              </a:ext>
            </a:extLst>
          </p:cNvPr>
          <p:cNvSpPr txBox="1"/>
          <p:nvPr/>
        </p:nvSpPr>
        <p:spPr>
          <a:xfrm>
            <a:off x="5954910" y="4700031"/>
            <a:ext cx="51392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SFT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sp>
        <p:nvSpPr>
          <p:cNvPr id="27" name="云形 26">
            <a:extLst>
              <a:ext uri="{FF2B5EF4-FFF2-40B4-BE49-F238E27FC236}">
                <a16:creationId xmlns:a16="http://schemas.microsoft.com/office/drawing/2014/main" id="{7F694470-076E-3873-E705-C8DE9F19F786}"/>
              </a:ext>
            </a:extLst>
          </p:cNvPr>
          <p:cNvSpPr/>
          <p:nvPr/>
        </p:nvSpPr>
        <p:spPr>
          <a:xfrm>
            <a:off x="302631" y="3793439"/>
            <a:ext cx="5125304" cy="983870"/>
          </a:xfrm>
          <a:prstGeom prst="cloud">
            <a:avLst/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纽约时报指出，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美国总统奥巴马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今日在白宫</a:t>
            </a:r>
            <a:r>
              <a:rPr lang="zh-CN" altLang="en-US" dirty="0"/>
              <a:t>发表演讲</a:t>
            </a:r>
            <a:r>
              <a:rPr lang="en-US" altLang="zh-CN" dirty="0"/>
              <a:t>…</a:t>
            </a:r>
            <a:endParaRPr kumimoji="0" lang="en-US" altLang="zh-CN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sp>
        <p:nvSpPr>
          <p:cNvPr id="28" name="云形 27">
            <a:extLst>
              <a:ext uri="{FF2B5EF4-FFF2-40B4-BE49-F238E27FC236}">
                <a16:creationId xmlns:a16="http://schemas.microsoft.com/office/drawing/2014/main" id="{B7B54697-35B2-911D-D227-3F1CCB904D3E}"/>
              </a:ext>
            </a:extLst>
          </p:cNvPr>
          <p:cNvSpPr/>
          <p:nvPr/>
        </p:nvSpPr>
        <p:spPr>
          <a:xfrm>
            <a:off x="302631" y="4613245"/>
            <a:ext cx="5125304" cy="983870"/>
          </a:xfrm>
          <a:prstGeom prst="cloud">
            <a:avLst/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推特官方表示即日起对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美国总统特朗普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的账号进行永久封禁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…</a:t>
            </a:r>
          </a:p>
        </p:txBody>
      </p:sp>
      <p:sp>
        <p:nvSpPr>
          <p:cNvPr id="29" name="云形 28">
            <a:extLst>
              <a:ext uri="{FF2B5EF4-FFF2-40B4-BE49-F238E27FC236}">
                <a16:creationId xmlns:a16="http://schemas.microsoft.com/office/drawing/2014/main" id="{FFB72FD4-A604-87D4-D015-87B28940FF27}"/>
              </a:ext>
            </a:extLst>
          </p:cNvPr>
          <p:cNvSpPr/>
          <p:nvPr/>
        </p:nvSpPr>
        <p:spPr>
          <a:xfrm>
            <a:off x="103427" y="5399537"/>
            <a:ext cx="5520133" cy="1405530"/>
          </a:xfrm>
          <a:prstGeom prst="cloud">
            <a:avLst/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近日，一则有关“</a:t>
            </a:r>
            <a:r>
              <a:rPr lang="zh-CN" altLang="en-US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美国总统拜登</a:t>
            </a:r>
            <a:r>
              <a:rPr lang="zh-CN" altLang="en-US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去世</a:t>
            </a:r>
            <a:r>
              <a:rPr lang="zh-CN" alt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”的消息在网络上疯传，但发现这其实是一则假消息</a:t>
            </a:r>
            <a:r>
              <a:rPr lang="en-US" altLang="zh-CN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…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sp>
        <p:nvSpPr>
          <p:cNvPr id="30" name="圆角矩形 29">
            <a:extLst>
              <a:ext uri="{FF2B5EF4-FFF2-40B4-BE49-F238E27FC236}">
                <a16:creationId xmlns:a16="http://schemas.microsoft.com/office/drawing/2014/main" id="{0407EB71-F220-80DB-49E2-58A09DDE7891}"/>
              </a:ext>
            </a:extLst>
          </p:cNvPr>
          <p:cNvSpPr/>
          <p:nvPr/>
        </p:nvSpPr>
        <p:spPr>
          <a:xfrm>
            <a:off x="8583832" y="3429000"/>
            <a:ext cx="2561108" cy="408620"/>
          </a:xfrm>
          <a:prstGeom prst="roundRect">
            <a:avLst/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现在美国总统是谁？</a:t>
            </a:r>
          </a:p>
        </p:txBody>
      </p:sp>
      <p:sp>
        <p:nvSpPr>
          <p:cNvPr id="31" name="立方体 30">
            <a:extLst>
              <a:ext uri="{FF2B5EF4-FFF2-40B4-BE49-F238E27FC236}">
                <a16:creationId xmlns:a16="http://schemas.microsoft.com/office/drawing/2014/main" id="{29B9F691-B273-80C1-8E75-4FFD144E8DAA}"/>
              </a:ext>
            </a:extLst>
          </p:cNvPr>
          <p:cNvSpPr/>
          <p:nvPr/>
        </p:nvSpPr>
        <p:spPr>
          <a:xfrm>
            <a:off x="9290949" y="4506687"/>
            <a:ext cx="1146875" cy="923330"/>
          </a:xfrm>
          <a:prstGeom prst="cube">
            <a:avLst>
              <a:gd name="adj" fmla="val 20745"/>
            </a:avLst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46F2D6EA-EC5B-B0B2-80EA-C7627B18292E}"/>
              </a:ext>
            </a:extLst>
          </p:cNvPr>
          <p:cNvSpPr txBox="1"/>
          <p:nvPr/>
        </p:nvSpPr>
        <p:spPr>
          <a:xfrm>
            <a:off x="9486574" y="4920515"/>
            <a:ext cx="56842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LLM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cxnSp>
        <p:nvCxnSpPr>
          <p:cNvPr id="34" name="直线箭头连接符 33">
            <a:extLst>
              <a:ext uri="{FF2B5EF4-FFF2-40B4-BE49-F238E27FC236}">
                <a16:creationId xmlns:a16="http://schemas.microsoft.com/office/drawing/2014/main" id="{1E5B4844-DDA7-519C-3382-42CE03E21B1B}"/>
              </a:ext>
            </a:extLst>
          </p:cNvPr>
          <p:cNvCxnSpPr>
            <a:stCxn id="30" idx="2"/>
          </p:cNvCxnSpPr>
          <p:nvPr/>
        </p:nvCxnSpPr>
        <p:spPr>
          <a:xfrm>
            <a:off x="9864386" y="3837620"/>
            <a:ext cx="0" cy="695512"/>
          </a:xfrm>
          <a:prstGeom prst="straightConnector1">
            <a:avLst/>
          </a:prstGeom>
          <a:noFill/>
          <a:ln w="12700" cap="flat">
            <a:solidFill>
              <a:schemeClr val="accent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5122" name="Picture 2">
            <a:extLst>
              <a:ext uri="{FF2B5EF4-FFF2-40B4-BE49-F238E27FC236}">
                <a16:creationId xmlns:a16="http://schemas.microsoft.com/office/drawing/2014/main" id="{8D663612-F76B-1BCE-C6F9-A660DBF05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4959" y="5597115"/>
            <a:ext cx="808327" cy="808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右箭头 35">
            <a:extLst>
              <a:ext uri="{FF2B5EF4-FFF2-40B4-BE49-F238E27FC236}">
                <a16:creationId xmlns:a16="http://schemas.microsoft.com/office/drawing/2014/main" id="{74DE0063-16B8-CD48-AC82-A96ABDA3556F}"/>
              </a:ext>
            </a:extLst>
          </p:cNvPr>
          <p:cNvSpPr/>
          <p:nvPr/>
        </p:nvSpPr>
        <p:spPr>
          <a:xfrm>
            <a:off x="8336280" y="4884696"/>
            <a:ext cx="624840" cy="285786"/>
          </a:xfrm>
          <a:prstGeom prst="rightArrow">
            <a:avLst/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747882817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B62CA"/>
      </a:accent1>
      <a:accent2>
        <a:srgbClr val="39C96A"/>
      </a:accent2>
      <a:accent3>
        <a:srgbClr val="99D132"/>
      </a:accent3>
      <a:accent4>
        <a:srgbClr val="02AAD1"/>
      </a:accent4>
      <a:accent5>
        <a:srgbClr val="7CCA62"/>
      </a:accent5>
      <a:accent6>
        <a:srgbClr val="A5C249"/>
      </a:accent6>
      <a:hlink>
        <a:srgbClr val="0000FF"/>
      </a:hlink>
      <a:folHlink>
        <a:srgbClr val="FF00FF"/>
      </a:folHlink>
    </a:clrScheme>
    <a:fontScheme name="Office 主题​​">
      <a:majorFont>
        <a:latin typeface="PingFang SC Regular"/>
        <a:ea typeface="PingFang SC Regular"/>
        <a:cs typeface="PingFang SC Regular"/>
      </a:majorFont>
      <a:minorFont>
        <a:latin typeface="PingFang SC Regular"/>
        <a:ea typeface="PingFang SC Regular"/>
        <a:cs typeface="PingFang SC Regular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PingFang SC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PingFang SC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主题​​">
  <a:themeElements>
    <a:clrScheme name="Office 主题​​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B62CA"/>
      </a:accent1>
      <a:accent2>
        <a:srgbClr val="39C96A"/>
      </a:accent2>
      <a:accent3>
        <a:srgbClr val="99D132"/>
      </a:accent3>
      <a:accent4>
        <a:srgbClr val="02AAD1"/>
      </a:accent4>
      <a:accent5>
        <a:srgbClr val="7CCA62"/>
      </a:accent5>
      <a:accent6>
        <a:srgbClr val="A5C249"/>
      </a:accent6>
      <a:hlink>
        <a:srgbClr val="0000FF"/>
      </a:hlink>
      <a:folHlink>
        <a:srgbClr val="FF00FF"/>
      </a:folHlink>
    </a:clrScheme>
    <a:fontScheme name="Office 主题​​">
      <a:majorFont>
        <a:latin typeface="PingFang SC Regular"/>
        <a:ea typeface="PingFang SC Regular"/>
        <a:cs typeface="PingFang SC Regular"/>
      </a:majorFont>
      <a:minorFont>
        <a:latin typeface="PingFang SC Regular"/>
        <a:ea typeface="PingFang SC Regular"/>
        <a:cs typeface="PingFang SC Regular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PingFang SC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PingFang SC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17368</TotalTime>
  <Words>2719</Words>
  <Application>Microsoft Macintosh PowerPoint</Application>
  <PresentationFormat>宽屏</PresentationFormat>
  <Paragraphs>381</Paragraphs>
  <Slides>45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45</vt:i4>
      </vt:variant>
    </vt:vector>
  </HeadingPairs>
  <TitlesOfParts>
    <vt:vector size="51" baseType="lpstr">
      <vt:lpstr>FangSong</vt:lpstr>
      <vt:lpstr>PingFang SC Regular</vt:lpstr>
      <vt:lpstr>PingFang SC Semibold</vt:lpstr>
      <vt:lpstr>Arial</vt:lpstr>
      <vt:lpstr>Times</vt:lpstr>
      <vt:lpstr>Office 主题​​</vt:lpstr>
      <vt:lpstr>PowerPoint 演示文稿</vt:lpstr>
      <vt:lpstr>大模型的主流方向</vt:lpstr>
      <vt:lpstr>PowerPoint 演示文稿</vt:lpstr>
      <vt:lpstr>PowerPoint 演示文稿</vt:lpstr>
      <vt:lpstr>大模型幻觉的定义</vt:lpstr>
      <vt:lpstr>大模型幻觉的定义</vt:lpstr>
      <vt:lpstr>大模型幻觉的定义</vt:lpstr>
      <vt:lpstr>PowerPoint 演示文稿</vt:lpstr>
      <vt:lpstr>大模型产生幻觉的因素</vt:lpstr>
      <vt:lpstr>大模型产生幻觉的因素</vt:lpstr>
      <vt:lpstr>大模型产生幻觉的因素</vt:lpstr>
      <vt:lpstr>大模型产生幻觉的因素</vt:lpstr>
      <vt:lpstr>大模型产生幻觉的因素</vt:lpstr>
      <vt:lpstr>PowerPoint 演示文稿</vt:lpstr>
      <vt:lpstr>大模型幻觉的评估方法</vt:lpstr>
      <vt:lpstr>大模型幻觉的评估方法</vt:lpstr>
      <vt:lpstr>大模型幻觉的评估方法</vt:lpstr>
      <vt:lpstr>大模型幻觉的评估方法</vt:lpstr>
      <vt:lpstr>大模型幻觉的评估方法</vt:lpstr>
      <vt:lpstr>大模型幻觉的评估方法</vt:lpstr>
      <vt:lpstr>大模型幻觉的评估方法</vt:lpstr>
      <vt:lpstr>大模型幻觉的评估方法</vt:lpstr>
      <vt:lpstr>大模型幻觉的评估方法</vt:lpstr>
      <vt:lpstr>大模型幻觉的评估方法</vt:lpstr>
      <vt:lpstr>大模型幻觉的评估方法</vt:lpstr>
      <vt:lpstr>PowerPoint 演示文稿</vt:lpstr>
      <vt:lpstr>大模型幻觉的评估方法</vt:lpstr>
      <vt:lpstr>大模型幻觉的评估方法</vt:lpstr>
      <vt:lpstr>大模型幻觉的评估方法</vt:lpstr>
      <vt:lpstr>大模型幻觉的评估方法</vt:lpstr>
      <vt:lpstr>大模型幻觉的评估方法</vt:lpstr>
      <vt:lpstr>大模型幻觉的评估方法</vt:lpstr>
      <vt:lpstr>大模型幻觉的评估方法</vt:lpstr>
      <vt:lpstr>大模型幻觉的评估方法</vt:lpstr>
      <vt:lpstr>大模型幻觉的评估方法</vt:lpstr>
      <vt:lpstr>大模型幻觉的评估方法</vt:lpstr>
      <vt:lpstr>大模型幻觉的评估方法</vt:lpstr>
      <vt:lpstr>大模型幻觉的评估方法</vt:lpstr>
      <vt:lpstr>大模型幻觉的评估方法</vt:lpstr>
      <vt:lpstr>大模型幻觉的评估方法</vt:lpstr>
      <vt:lpstr>大模型幻觉的评估方法</vt:lpstr>
      <vt:lpstr>大模型幻觉的评估方法</vt:lpstr>
      <vt:lpstr>PowerPoint 演示文稿</vt:lpstr>
      <vt:lpstr>未来展望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cp:lastModifiedBy>Wang Jianing</cp:lastModifiedBy>
  <cp:revision>411</cp:revision>
  <dcterms:modified xsi:type="dcterms:W3CDTF">2023-09-28T13:33:12Z</dcterms:modified>
</cp:coreProperties>
</file>